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64" r:id="rId5"/>
    <p:sldId id="263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051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«Из поэмы, преданной сожжению»</a:t>
            </a:r>
            <a:endParaRPr lang="ru-RU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Количественный анализ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Глаголы (23)</c:v>
                </c:pt>
                <c:pt idx="1">
                  <c:v>Прилагательные (20)</c:v>
                </c:pt>
                <c:pt idx="2">
                  <c:v>Существительные (27)</c:v>
                </c:pt>
                <c:pt idx="3">
                  <c:v>Наречия (26)</c:v>
                </c:pt>
                <c:pt idx="4">
                  <c:v>Местоимения (10)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23</c:v>
                </c:pt>
                <c:pt idx="1">
                  <c:v>20</c:v>
                </c:pt>
                <c:pt idx="2">
                  <c:v>27</c:v>
                </c:pt>
                <c:pt idx="3">
                  <c:v>26</c:v>
                </c:pt>
                <c:pt idx="4">
                  <c:v>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Глаголы (23)</c:v>
                </c:pt>
                <c:pt idx="1">
                  <c:v>Прилагательные (20)</c:v>
                </c:pt>
                <c:pt idx="2">
                  <c:v>Существительные (27)</c:v>
                </c:pt>
                <c:pt idx="3">
                  <c:v>Наречия (26)</c:v>
                </c:pt>
                <c:pt idx="4">
                  <c:v>Местоимения (10)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Глаголы (23)</c:v>
                </c:pt>
                <c:pt idx="1">
                  <c:v>Прилагательные (20)</c:v>
                </c:pt>
                <c:pt idx="2">
                  <c:v>Существительные (27)</c:v>
                </c:pt>
                <c:pt idx="3">
                  <c:v>Наречия (26)</c:v>
                </c:pt>
                <c:pt idx="4">
                  <c:v>Местоимения (10)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/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«В</a:t>
            </a:r>
            <a:r>
              <a:rPr lang="ru-RU" baseline="0" dirty="0" smtClean="0"/>
              <a:t> дороге</a:t>
            </a:r>
            <a:r>
              <a:rPr lang="ru-RU" dirty="0" smtClean="0"/>
              <a:t>»</a:t>
            </a:r>
            <a:endParaRPr lang="ru-RU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Количественный анализ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Глаголы (4)</c:v>
                </c:pt>
                <c:pt idx="1">
                  <c:v>Прилагательные (17)</c:v>
                </c:pt>
                <c:pt idx="2">
                  <c:v>Существительные (16)</c:v>
                </c:pt>
                <c:pt idx="3">
                  <c:v>Наречия (4)</c:v>
                </c:pt>
                <c:pt idx="4">
                  <c:v>Местоимения (1)</c:v>
                </c:pt>
                <c:pt idx="5">
                  <c:v>Причастия (2)</c:v>
                </c:pt>
                <c:pt idx="6">
                  <c:v>Деепричастия (2)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4</c:v>
                </c:pt>
                <c:pt idx="1">
                  <c:v>17</c:v>
                </c:pt>
                <c:pt idx="2">
                  <c:v>16</c:v>
                </c:pt>
                <c:pt idx="3">
                  <c:v>4</c:v>
                </c:pt>
                <c:pt idx="4">
                  <c:v>1</c:v>
                </c:pt>
                <c:pt idx="5">
                  <c:v>2</c:v>
                </c:pt>
                <c:pt idx="6">
                  <c:v>2</c:v>
                </c:pt>
              </c:numCache>
            </c:numRef>
          </c:val>
        </c:ser>
        <c:dLbls/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02.01.2021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latin typeface="+mn-lt"/>
                <a:cs typeface="Times New Roman" panose="02020603050405020304" pitchFamily="18" charset="0"/>
              </a:rPr>
              <a:t>Математический анализ стихотворений </a:t>
            </a:r>
            <a:r>
              <a:rPr lang="ru-RU" sz="5400" dirty="0" smtClean="0">
                <a:latin typeface="+mn-lt"/>
                <a:cs typeface="Times New Roman" panose="02020603050405020304" pitchFamily="18" charset="0"/>
              </a:rPr>
              <a:t/>
            </a:r>
            <a:br>
              <a:rPr lang="ru-RU" sz="5400" dirty="0" smtClean="0">
                <a:latin typeface="+mn-lt"/>
                <a:cs typeface="Times New Roman" panose="02020603050405020304" pitchFamily="18" charset="0"/>
              </a:rPr>
            </a:br>
            <a:r>
              <a:rPr lang="ru-RU" sz="5400" dirty="0" smtClean="0">
                <a:latin typeface="+mn-lt"/>
                <a:cs typeface="Times New Roman" panose="02020603050405020304" pitchFamily="18" charset="0"/>
              </a:rPr>
              <a:t>И.С</a:t>
            </a:r>
            <a:r>
              <a:rPr lang="ru-RU" sz="5400" dirty="0" smtClean="0">
                <a:latin typeface="+mn-lt"/>
                <a:cs typeface="Times New Roman" panose="02020603050405020304" pitchFamily="18" charset="0"/>
              </a:rPr>
              <a:t>. Тургенева</a:t>
            </a:r>
            <a:endParaRPr lang="ru-RU" sz="5400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sz="2400" dirty="0" smtClean="0"/>
              <a:t>Подготовила ученица 10 В класса Овечкина Софья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7387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5400" dirty="0" smtClean="0">
                <a:latin typeface="+mn-lt"/>
              </a:rPr>
              <a:t>«Из поэмы, преданной сожжению»</a:t>
            </a:r>
            <a:endParaRPr lang="ru-RU" sz="54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 fontAlgn="base"/>
            <a:r>
              <a:rPr lang="ru-RU" sz="1600" dirty="0" smtClean="0"/>
              <a:t>Стихотворение впервые </a:t>
            </a:r>
            <a:r>
              <a:rPr lang="ru-RU" sz="1600" dirty="0"/>
              <a:t>опубликовано как эпиграф к рассказу «Лес и степь» и так перепечатывалось во всех последующих изданиях этого рассказа. Полностью, как самостоятельное стихотворение, напечатано в сборнике «</a:t>
            </a:r>
            <a:r>
              <a:rPr lang="ru-RU" sz="1600" dirty="0" smtClean="0"/>
              <a:t>Свиток». Датируется </a:t>
            </a:r>
            <a:r>
              <a:rPr lang="ru-RU" sz="1600" dirty="0"/>
              <a:t>1848-г., что является датой письма Некрасова к Тургеневу от 17(29) декабря, в котором говорится о том, что он уже получил для издания в «Современнике» рассказ «Лес и степь</a:t>
            </a:r>
            <a:r>
              <a:rPr lang="ru-RU" sz="1600" dirty="0" smtClean="0"/>
              <a:t>».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154608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+mn-lt"/>
              </a:rPr>
              <a:t>Вид лирики</a:t>
            </a:r>
            <a:endParaRPr lang="ru-RU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Гражданская лирика</a:t>
            </a:r>
          </a:p>
          <a:p>
            <a:pPr marL="0" indent="0">
              <a:buNone/>
            </a:pPr>
            <a:r>
              <a:rPr lang="ru-RU" dirty="0" smtClean="0"/>
              <a:t>Обилие </a:t>
            </a:r>
            <a:r>
              <a:rPr lang="ru-RU" dirty="0"/>
              <a:t>эпитетов говорит о том, что лирический герой восхищён тем, о чём </a:t>
            </a:r>
            <a:r>
              <a:rPr lang="ru-RU" dirty="0" smtClean="0"/>
              <a:t>говорит («</a:t>
            </a:r>
            <a:r>
              <a:rPr lang="ru-RU" dirty="0"/>
              <a:t>л</a:t>
            </a:r>
            <a:r>
              <a:rPr lang="ru-RU" dirty="0" smtClean="0"/>
              <a:t>андыши </a:t>
            </a:r>
            <a:r>
              <a:rPr lang="ru-RU" dirty="0"/>
              <a:t>так девственно душисты», «бархатом чернеется земля», «рожь струится мягкими волнами</a:t>
            </a:r>
            <a:r>
              <a:rPr lang="ru-RU" dirty="0" smtClean="0"/>
              <a:t>»).</a:t>
            </a:r>
          </a:p>
          <a:p>
            <a:pPr marL="0" indent="0">
              <a:buNone/>
            </a:pPr>
            <a:r>
              <a:rPr lang="ru-RU" dirty="0" smtClean="0"/>
              <a:t>Употребляются </a:t>
            </a:r>
            <a:r>
              <a:rPr lang="ru-RU" dirty="0"/>
              <a:t>такие слова, как «воля», «вольней», «беспечно», «бесконечно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Пейзажная лирика</a:t>
            </a:r>
          </a:p>
          <a:p>
            <a:pPr marL="0" indent="0">
              <a:buNone/>
            </a:pPr>
            <a:r>
              <a:rPr lang="ru-RU" dirty="0" smtClean="0"/>
              <a:t>«</a:t>
            </a:r>
            <a:r>
              <a:rPr lang="ru-RU" dirty="0"/>
              <a:t>Ландыши так девственно душисты», «бархатом чернеется земля», «рожь струится мягкими волнами».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2740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Анализ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81403839"/>
              </p:ext>
            </p:extLst>
          </p:nvPr>
        </p:nvGraphicFramePr>
        <p:xfrm>
          <a:off x="457200" y="1600200"/>
          <a:ext cx="76200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02726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+mn-lt"/>
              </a:rPr>
              <a:t>«В дороге»</a:t>
            </a:r>
            <a:endParaRPr lang="ru-RU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ru-RU" dirty="0" smtClean="0"/>
              <a:t>Стихотворение написано </a:t>
            </a:r>
            <a:r>
              <a:rPr lang="ru-RU" dirty="0"/>
              <a:t>молодым Тургеневым. Несмотря на это складывается ощущение, что написано оно зрелым  человеком, который пожил на свете достаточное количество времени. Истинное происхождение стихотворения заключается в том, что И.С. Тургенев написал его под впечатлением от разрыва с Татьяной Бакуниной.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398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+mn-lt"/>
              </a:rPr>
              <a:t>Вид лирики</a:t>
            </a:r>
            <a:endParaRPr lang="ru-RU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Философская лирика</a:t>
            </a:r>
          </a:p>
          <a:p>
            <a:pPr marL="0" indent="0">
              <a:buNone/>
            </a:pPr>
            <a:r>
              <a:rPr lang="ru-RU" dirty="0"/>
              <a:t>Лирический герой испытывает грусть о прошедшем времени, о тех моментах, в которые  он был по-настоящему счастлив: «вспомнишь родное, далёкое», «вспомнишь и время былое». </a:t>
            </a:r>
            <a:endParaRPr lang="ru-RU" dirty="0" smtClean="0"/>
          </a:p>
          <a:p>
            <a:r>
              <a:rPr lang="ru-RU" dirty="0" smtClean="0"/>
              <a:t>Любовная лирика</a:t>
            </a:r>
          </a:p>
          <a:p>
            <a:pPr marL="0" indent="0">
              <a:buNone/>
            </a:pPr>
            <a:r>
              <a:rPr lang="ru-RU" dirty="0"/>
              <a:t>«Вспомнишь обильные страстные речи», «вспомнишь разлуку» - эти строки дают понять, что речь идёт о несчастной любви в жизни героя.</a:t>
            </a:r>
            <a:endParaRPr lang="ru-RU" dirty="0" smtClean="0"/>
          </a:p>
          <a:p>
            <a:r>
              <a:rPr lang="ru-RU" dirty="0"/>
              <a:t>П</a:t>
            </a:r>
            <a:r>
              <a:rPr lang="ru-RU" dirty="0" smtClean="0"/>
              <a:t>ейзажная лирика</a:t>
            </a:r>
          </a:p>
          <a:p>
            <a:pPr marL="0" indent="0">
              <a:buNone/>
            </a:pPr>
            <a:r>
              <a:rPr lang="ru-RU" dirty="0"/>
              <a:t>Своё настроение И.С. Тургенев передаёт через описание пейзажа: «нивы печальные», «утро седое». </a:t>
            </a:r>
          </a:p>
        </p:txBody>
      </p:sp>
    </p:spTree>
    <p:extLst>
      <p:ext uri="{BB962C8B-B14F-4D97-AF65-F5344CB8AC3E}">
        <p14:creationId xmlns:p14="http://schemas.microsoft.com/office/powerpoint/2010/main" xmlns="" val="280196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+mn-lt"/>
              </a:rPr>
              <a:t>Анализ</a:t>
            </a:r>
            <a:endParaRPr lang="ru-RU" dirty="0"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88417474"/>
              </p:ext>
            </p:extLst>
          </p:nvPr>
        </p:nvGraphicFramePr>
        <p:xfrm>
          <a:off x="457200" y="1600200"/>
          <a:ext cx="76200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14117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6000" dirty="0" smtClean="0">
                <a:latin typeface="+mn-lt"/>
              </a:rPr>
              <a:t>Спасибо за внимание!</a:t>
            </a:r>
            <a:endParaRPr lang="ru-RU" sz="60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1646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81</TotalTime>
  <Words>310</Words>
  <Application>Microsoft Office PowerPoint</Application>
  <PresentationFormat>Экран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Соседство</vt:lpstr>
      <vt:lpstr>Математический анализ стихотворений  И.С. Тургенева</vt:lpstr>
      <vt:lpstr>«Из поэмы, преданной сожжению»</vt:lpstr>
      <vt:lpstr>Вид лирики</vt:lpstr>
      <vt:lpstr>Анализ</vt:lpstr>
      <vt:lpstr>«В дороге»</vt:lpstr>
      <vt:lpstr>Вид лирики</vt:lpstr>
      <vt:lpstr>Анализ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Математический анализ стихотворений И.С. Тургенева</dc:title>
  <dc:creator>Gamer</dc:creator>
  <cp:lastModifiedBy>User</cp:lastModifiedBy>
  <cp:revision>9</cp:revision>
  <dcterms:created xsi:type="dcterms:W3CDTF">2020-12-19T14:52:31Z</dcterms:created>
  <dcterms:modified xsi:type="dcterms:W3CDTF">2021-01-02T10:37:37Z</dcterms:modified>
</cp:coreProperties>
</file>