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9" r:id="rId2"/>
    <p:sldId id="260" r:id="rId3"/>
    <p:sldId id="256" r:id="rId4"/>
    <p:sldId id="261" r:id="rId5"/>
    <p:sldId id="257" r:id="rId6"/>
    <p:sldId id="262" r:id="rId7"/>
    <p:sldId id="258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8F3AF8C-7D70-469B-B8AF-D75E03169611}">
          <p14:sldIdLst>
            <p14:sldId id="259"/>
            <p14:sldId id="260"/>
            <p14:sldId id="256"/>
            <p14:sldId id="261"/>
            <p14:sldId id="257"/>
            <p14:sldId id="262"/>
            <p14:sldId id="258"/>
            <p14:sldId id="263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800" u="sng" dirty="0"/>
              <a:t>Цветок</a:t>
            </a:r>
            <a:endParaRPr lang="ru-RU" u="sng" dirty="0"/>
          </a:p>
        </c:rich>
      </c:tx>
      <c:layout>
        <c:manualLayout>
          <c:xMode val="edge"/>
          <c:yMode val="edge"/>
          <c:x val="0.45325642439166391"/>
          <c:y val="6.4668740510313669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Цветок</c:v>
                </c:pt>
              </c:strCache>
            </c:strRef>
          </c:tx>
          <c:explosion val="8"/>
          <c:dPt>
            <c:idx val="0"/>
            <c:bubble3D val="0"/>
            <c:explosion val="0"/>
          </c:dPt>
          <c:dPt>
            <c:idx val="1"/>
            <c:bubble3D val="0"/>
            <c:explosion val="0"/>
          </c:dPt>
          <c:dPt>
            <c:idx val="2"/>
            <c:bubble3D val="0"/>
            <c:explosion val="0"/>
          </c:dPt>
          <c:dPt>
            <c:idx val="3"/>
            <c:bubble3D val="0"/>
            <c:explosion val="0"/>
          </c:dPt>
          <c:cat>
            <c:strRef>
              <c:f>Лист1!$A$2:$A$5</c:f>
              <c:strCache>
                <c:ptCount val="4"/>
                <c:pt idx="0">
                  <c:v>Существительные</c:v>
                </c:pt>
                <c:pt idx="1">
                  <c:v>Прилагательные</c:v>
                </c:pt>
                <c:pt idx="2">
                  <c:v>Глаголы</c:v>
                </c:pt>
                <c:pt idx="3">
                  <c:v>Другие части речи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17</c:v>
                </c:pt>
                <c:pt idx="2">
                  <c:v>15</c:v>
                </c:pt>
                <c:pt idx="3">
                  <c:v>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1273999844306215"/>
          <c:y val="0.28251235973780692"/>
          <c:w val="0.36928444548240308"/>
          <c:h val="0.5821408732363070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Долгие,</a:t>
            </a:r>
            <a:r>
              <a:rPr lang="ru-RU" sz="2800" u="sng" baseline="0" dirty="0" smtClean="0">
                <a:latin typeface="Times New Roman" pitchFamily="18" charset="0"/>
                <a:cs typeface="Times New Roman" pitchFamily="18" charset="0"/>
              </a:rPr>
              <a:t> белые тучи плывут…</a:t>
            </a:r>
            <a:endParaRPr lang="ru-RU" sz="2800" u="sng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6873876269805058"/>
          <c:y val="1.875005341286865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2060520332351389E-2"/>
          <c:y val="0.29979387973985794"/>
          <c:w val="0.45301772696957832"/>
          <c:h val="0.6764641001427191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 дороге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существительные</c:v>
                </c:pt>
                <c:pt idx="1">
                  <c:v>прилагательные</c:v>
                </c:pt>
                <c:pt idx="2">
                  <c:v>глаголы</c:v>
                </c:pt>
                <c:pt idx="3">
                  <c:v>другие части речи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8</c:v>
                </c:pt>
                <c:pt idx="2">
                  <c:v>23</c:v>
                </c:pt>
                <c:pt idx="3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455750002101472"/>
          <c:y val="0.4027113974515652"/>
          <c:w val="0.37044245973797557"/>
          <c:h val="0.5885163400647791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600" u="sng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600" u="sng" baseline="0" dirty="0" smtClean="0">
                <a:latin typeface="Times New Roman" pitchFamily="18" charset="0"/>
                <a:cs typeface="Times New Roman" pitchFamily="18" charset="0"/>
              </a:rPr>
              <a:t> дороге</a:t>
            </a:r>
            <a:endParaRPr lang="ru-RU" sz="2600" u="sng" dirty="0"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 дороге</c:v>
                </c:pt>
              </c:strCache>
            </c:strRef>
          </c:tx>
          <c:dLbls>
            <c:dLbl>
              <c:idx val="0"/>
              <c:layout>
                <c:manualLayout>
                  <c:x val="-0.16719435993444925"/>
                  <c:y val="0.16385061113320884"/>
                </c:manualLayout>
              </c:layout>
              <c:tx>
                <c:rich>
                  <a:bodyPr/>
                  <a:lstStyle/>
                  <a:p>
                    <a:pPr algn="ctr" rtl="0">
                      <a:defRPr lang="en-US" sz="2600" b="0" i="1" u="none" strike="noStrike" kern="1200" baseline="0" dirty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2600" b="0" i="1" u="none" strike="noStrike" kern="1200" baseline="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26,3</a:t>
                    </a:r>
                    <a:r>
                      <a:rPr lang="ru-RU" sz="2600" b="0" i="1" u="none" strike="noStrike" kern="1200" baseline="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%</a:t>
                    </a:r>
                    <a:endParaRPr lang="en-US" sz="2600" b="0" i="1" u="none" strike="noStrike" kern="1200" baseline="0" dirty="0">
                      <a:solidFill>
                        <a:prstClr val="black"/>
                      </a:solidFill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1231533634771175"/>
                  <c:y val="-0.18515453730601841"/>
                </c:manualLayout>
              </c:layout>
              <c:tx>
                <c:rich>
                  <a:bodyPr/>
                  <a:lstStyle/>
                  <a:p>
                    <a:pPr algn="ctr" rtl="0">
                      <a:defRPr lang="en-US" sz="2600" b="0" i="1" u="none" strike="noStrike" kern="1200" baseline="0" dirty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2600" b="0" i="1" u="none" strike="noStrike" kern="1200" baseline="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33,3</a:t>
                    </a:r>
                    <a:r>
                      <a:rPr lang="ru-RU" sz="2600" b="0" i="1" u="none" strike="noStrike" kern="1200" baseline="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%</a:t>
                    </a:r>
                    <a:endParaRPr lang="en-US" sz="2600" b="0" i="1" u="none" strike="noStrike" kern="1200" baseline="0" dirty="0">
                      <a:solidFill>
                        <a:prstClr val="black"/>
                      </a:solidFill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>
                <c:manualLayout>
                  <c:x val="0.1317825416658423"/>
                  <c:y val="0.10923552090195358"/>
                </c:manualLayout>
              </c:layout>
              <c:tx>
                <c:rich>
                  <a:bodyPr/>
                  <a:lstStyle/>
                  <a:p>
                    <a:r>
                      <a:rPr lang="en-US" sz="2600" i="1" dirty="0" smtClean="0">
                        <a:latin typeface="Times New Roman" pitchFamily="18" charset="0"/>
                        <a:cs typeface="Times New Roman" pitchFamily="18" charset="0"/>
                      </a:rPr>
                      <a:t>31,6</a:t>
                    </a:r>
                    <a:r>
                      <a:rPr lang="ru-RU" sz="2600" i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2600" i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существительные</c:v>
                </c:pt>
                <c:pt idx="1">
                  <c:v>прилагательные</c:v>
                </c:pt>
                <c:pt idx="2">
                  <c:v>глаголы</c:v>
                </c:pt>
                <c:pt idx="3">
                  <c:v>другие части речи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26.3</c:v>
                </c:pt>
                <c:pt idx="1">
                  <c:v>33.299999999999997</c:v>
                </c:pt>
                <c:pt idx="2">
                  <c:v>8.8000000000000007</c:v>
                </c:pt>
                <c:pt idx="3">
                  <c:v>31.6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5246277810836852"/>
          <c:y val="0.32995820689208305"/>
          <c:w val="0.39297231814425487"/>
          <c:h val="0.6536236192741327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0.08861</cdr:x>
      <cdr:y>0.51667</cdr:y>
    </cdr:from>
    <cdr:to>
      <cdr:x>0.24935</cdr:x>
      <cdr:y>0.72831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4070" y="2232262"/>
          <a:ext cx="914390" cy="9143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800" i="1" dirty="0" smtClean="0">
              <a:cs typeface="Times New Roman" pitchFamily="18" charset="0"/>
            </a:rPr>
            <a:t>47,7%</a:t>
          </a:r>
          <a:endParaRPr lang="ru-RU" sz="2800" i="1" dirty="0"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0.39464</cdr:x>
      <cdr:y>0.58333</cdr:y>
    </cdr:from>
    <cdr:to>
      <cdr:x>0.60602</cdr:x>
      <cdr:y>0.68333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44971" y="2520280"/>
          <a:ext cx="1202463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2800" i="1" kern="1200" dirty="0">
              <a:solidFill>
                <a:schemeClr val="tx1"/>
              </a:solidFill>
              <a:cs typeface="Times New Roman" pitchFamily="18" charset="0"/>
            </a:rPr>
            <a:t>15,6%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0.16017</cdr:x>
      <cdr:y>0.59882</cdr:y>
    </cdr:from>
    <cdr:to>
      <cdr:x>0.28338</cdr:x>
      <cdr:y>0.67368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36104" y="2304256"/>
          <a:ext cx="72008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0.11591</cdr:x>
      <cdr:y>0.53358</cdr:y>
    </cdr:from>
    <cdr:to>
      <cdr:x>0.31466</cdr:x>
      <cdr:y>0.64586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48072" y="1997944"/>
          <a:ext cx="1111295" cy="4204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600" i="1" dirty="0" smtClean="0">
              <a:latin typeface="Times New Roman" pitchFamily="18" charset="0"/>
              <a:cs typeface="Times New Roman" pitchFamily="18" charset="0"/>
            </a:rPr>
            <a:t>52,6%</a:t>
          </a:r>
          <a:endParaRPr lang="ru-RU" sz="2600" i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0.32531</cdr:x>
      <cdr:y>0.24338</cdr:y>
    </cdr:from>
    <cdr:to>
      <cdr:x>0.47316</cdr:x>
      <cdr:y>0.4118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818910" y="911300"/>
          <a:ext cx="826675" cy="6306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0.29621</cdr:x>
      <cdr:y>0.36538</cdr:y>
    </cdr:from>
    <cdr:to>
      <cdr:x>0.49514</cdr:x>
      <cdr:y>0.49637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656184" y="1368152"/>
          <a:ext cx="1112280" cy="4904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600" i="1" dirty="0" smtClean="0">
              <a:latin typeface="Times New Roman" pitchFamily="18" charset="0"/>
              <a:cs typeface="Times New Roman" pitchFamily="18" charset="0"/>
            </a:rPr>
            <a:t>14,7%</a:t>
          </a:r>
          <a:endParaRPr lang="ru-RU" sz="2600" i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0.14964</cdr:x>
      <cdr:y>0.7106</cdr:y>
    </cdr:from>
    <cdr:to>
      <cdr:x>0.28663</cdr:x>
      <cdr:y>0.80781</cdr:y>
    </cdr:to>
    <cdr:sp macro="" textlink="">
      <cdr:nvSpPr>
        <cdr:cNvPr id="2" name="TextBox 1"/>
        <cdr:cNvSpPr txBox="1"/>
      </cdr:nvSpPr>
      <cdr:spPr>
        <a:xfrm xmlns:a="http://schemas.openxmlformats.org/drawingml/2006/main" rot="19314487">
          <a:off x="786605" y="2632048"/>
          <a:ext cx="7200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0.14039</cdr:x>
      <cdr:y>0.64196</cdr:y>
    </cdr:from>
    <cdr:to>
      <cdr:x>0.3316</cdr:x>
      <cdr:y>0.77805</cdr:y>
    </cdr:to>
    <cdr:sp macro="" textlink="">
      <cdr:nvSpPr>
        <cdr:cNvPr id="3" name="TextBox 2"/>
        <cdr:cNvSpPr txBox="1"/>
      </cdr:nvSpPr>
      <cdr:spPr>
        <a:xfrm xmlns:a="http://schemas.openxmlformats.org/drawingml/2006/main" rot="18955780">
          <a:off x="712179" y="2285345"/>
          <a:ext cx="969933" cy="4844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200" i="1" dirty="0" smtClean="0">
              <a:latin typeface="Times New Roman" pitchFamily="18" charset="0"/>
              <a:cs typeface="Times New Roman" pitchFamily="18" charset="0"/>
            </a:rPr>
            <a:t>8,8%</a:t>
          </a:r>
          <a:endParaRPr lang="ru-RU" sz="2200" i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8346C-7D87-4991-A6D0-33E3958E2629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03731-695F-4692-96B6-F138C2C70E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556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3731-695F-4692-96B6-F138C2C70E2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579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760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632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561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0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167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928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10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33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653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65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50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74995-CCC2-48D1-8AD0-CEE39DAC751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1D9B1-10BA-4269-B635-77A73F5DEF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77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Иван Сергеевич Тургенев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4985" y="29969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Математический анализ стихотворений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6293731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Дятлов Дмитрий, Шевченко Александр 10 «Б»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192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00808"/>
            <a:ext cx="8892480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dirty="0"/>
              <a:t>Все стихотворения несут разную идею и мысль, в зависимости от того, что хочет передать автор. Мы проанализировали 3 стихотворения И. С. Тургенева, чтобы понять, что он хотел передать читателю в каждом из них.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23728" y="260648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Введение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401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80528" y="0"/>
            <a:ext cx="4320480" cy="68580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Тебе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случалось — в роще темной,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траве весенней, молодой,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Найти цветок простой и скромный?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(Ты был один — в стране чужой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>
              <a:lnSpc>
                <a:spcPct val="80000"/>
              </a:lnSpc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ждал тебя — в траве росистой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одиноко расцветал...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для тебя свой запах чистый,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Свой первый запах сберегал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ты срываешь стебель зыбкой.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петлицу бережной рукой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Вдеваешь, с медленной улыбкой,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Цветок, погубленный тобой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вот, идешь дорогой пыльной;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Кругом — всё поле сожжено,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Струится с неба жар обильный,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твой цветок завял давно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вырастал в тени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спокойной,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Питался утренним дождем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был заеден пылью знойной,</a:t>
            </a:r>
            <a:b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Спален полуденным лучом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 что ж? напрасно сожаленье!</a:t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Знать, он был создан для того,</a:t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Чтобы побыть одно мгновенье</a:t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соседстве сердца твоего.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20561962"/>
              </p:ext>
            </p:extLst>
          </p:nvPr>
        </p:nvGraphicFramePr>
        <p:xfrm>
          <a:off x="3563888" y="1196752"/>
          <a:ext cx="547260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80112" y="2630395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cs typeface="Times New Roman" pitchFamily="18" charset="0"/>
              </a:rPr>
              <a:t>22,9%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88345" y="42930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cs typeface="Times New Roman" pitchFamily="18" charset="0"/>
              </a:rPr>
              <a:t>13,8%</a:t>
            </a:r>
          </a:p>
        </p:txBody>
      </p:sp>
    </p:spTree>
    <p:extLst>
      <p:ext uri="{BB962C8B-B14F-4D97-AF65-F5344CB8AC3E}">
        <p14:creationId xmlns:p14="http://schemas.microsoft.com/office/powerpoint/2010/main" val="1145259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723312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dirty="0"/>
              <a:t>В</a:t>
            </a:r>
            <a:r>
              <a:rPr lang="ru-RU" sz="4800" dirty="0" smtClean="0"/>
              <a:t> данном стихотворении преобладают существительные, так как автор рассказывает о цветке (</a:t>
            </a:r>
            <a:r>
              <a:rPr lang="ru-RU" sz="4800" dirty="0" smtClean="0"/>
              <a:t>о</a:t>
            </a:r>
            <a:r>
              <a:rPr lang="en-US" sz="4800" dirty="0"/>
              <a:t> </a:t>
            </a:r>
            <a:r>
              <a:rPr lang="ru-RU" sz="4800" dirty="0" smtClean="0"/>
              <a:t>его судьбе</a:t>
            </a:r>
            <a:r>
              <a:rPr lang="ru-RU" sz="4800" dirty="0" smtClean="0"/>
              <a:t>) </a:t>
            </a:r>
            <a:r>
              <a:rPr lang="ru-RU" sz="4800" dirty="0" smtClean="0"/>
              <a:t>и о том, что его окружает.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55839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2562" y="35137"/>
            <a:ext cx="5242634" cy="68580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Долгие, белые тучи плывут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Низко над темной землею…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Холодно… лошади дружно бегут,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Еду я поздней порою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0" indent="0">
              <a:buNone/>
            </a:pPr>
            <a:endParaRPr lang="ru-RU" sz="7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Еду — не знаю, куда и зачем.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После подумать успею.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Еду, расставшись со всеми — совсем,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Со всем, что любить я умею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7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Молча сидит и не правит ямщик…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Голову грустно повесил.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Думать я начал — и сердцем поник,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Так же, как он, я </a:t>
            </a:r>
            <a:r>
              <a:rPr lang="ru-RU" sz="7600" b="1" dirty="0" err="1">
                <a:latin typeface="Times New Roman" pitchFamily="18" charset="0"/>
                <a:cs typeface="Times New Roman" pitchFamily="18" charset="0"/>
              </a:rPr>
              <a:t>невесел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7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Осень… везде пожелтела трава,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Ветер и воет и мчится.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Дрожью сокрытой дрожит вся душа,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Странной </a:t>
            </a:r>
            <a:r>
              <a:rPr lang="ru-RU" sz="7600" b="1" dirty="0" err="1">
                <a:latin typeface="Times New Roman" pitchFamily="18" charset="0"/>
                <a:cs typeface="Times New Roman" pitchFamily="18" charset="0"/>
              </a:rPr>
              <a:t>тоскою</a:t>
            </a: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 томится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7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Смерть ли я </a:t>
            </a:r>
            <a:r>
              <a:rPr lang="ru-RU" sz="7600" b="1" dirty="0" smtClean="0">
                <a:latin typeface="Times New Roman" pitchFamily="18" charset="0"/>
                <a:cs typeface="Times New Roman" pitchFamily="18" charset="0"/>
              </a:rPr>
              <a:t>вспомнил? Иль </a:t>
            </a: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жаль мне моей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Жизни, изгаженной роком?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Тихо ямщик мой запел — и темней</a:t>
            </a:r>
            <a:br>
              <a:rPr lang="ru-RU" sz="7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7600" b="1" dirty="0">
                <a:latin typeface="Times New Roman" pitchFamily="18" charset="0"/>
                <a:cs typeface="Times New Roman" pitchFamily="18" charset="0"/>
              </a:rPr>
              <a:t>Стало на небе широком</a:t>
            </a:r>
            <a:r>
              <a:rPr lang="ru-RU" sz="7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708617152"/>
              </p:ext>
            </p:extLst>
          </p:nvPr>
        </p:nvGraphicFramePr>
        <p:xfrm>
          <a:off x="3635896" y="1700808"/>
          <a:ext cx="5591311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9653095">
            <a:off x="5796755" y="3422488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8,5%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8719" y="4119175"/>
            <a:ext cx="122891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24,2%</a:t>
            </a:r>
            <a:endParaRPr lang="ru-RU" sz="2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9945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dirty="0" smtClean="0"/>
              <a:t>В данном стихотворении преобладают глаголы, потому что автор изображает события и явления, не совершающиеся одновременно, а следующие друг за другом или обуславливающие друг друга.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3842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33264"/>
            <a:ext cx="4834880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ru-RU" sz="2000" b="1" dirty="0"/>
              <a:t>Утро туманное, утро седое, </a:t>
            </a:r>
            <a:r>
              <a:rPr lang="ru-RU" sz="2000" b="1" dirty="0" smtClean="0"/>
              <a:t>                  Нивы </a:t>
            </a:r>
            <a:r>
              <a:rPr lang="ru-RU" sz="2000" b="1" dirty="0"/>
              <a:t>печальные, снегом покрытые, Нехотя вспомнишь и время </a:t>
            </a:r>
            <a:r>
              <a:rPr lang="ru-RU" sz="2000" b="1" dirty="0" smtClean="0"/>
              <a:t>былое,     Вспомнишь </a:t>
            </a:r>
            <a:r>
              <a:rPr lang="ru-RU" sz="2000" b="1" dirty="0"/>
              <a:t>и лица, давно позабытые</a:t>
            </a:r>
            <a:r>
              <a:rPr lang="ru-RU" sz="2000" b="1" dirty="0" smtClean="0"/>
              <a:t>.</a:t>
            </a:r>
          </a:p>
          <a:p>
            <a:pPr marL="0" indent="0">
              <a:lnSpc>
                <a:spcPct val="130000"/>
              </a:lnSpc>
              <a:buNone/>
            </a:pPr>
            <a:endParaRPr lang="ru-RU" sz="2000" b="1" dirty="0"/>
          </a:p>
          <a:p>
            <a:pPr marL="0" indent="0">
              <a:lnSpc>
                <a:spcPct val="130000"/>
              </a:lnSpc>
              <a:buNone/>
            </a:pPr>
            <a:r>
              <a:rPr lang="ru-RU" sz="2000" b="1" dirty="0"/>
              <a:t>Вспомнишь обильные страстные речи, Взгляды, так жадно, так робко ловимые, Первые встречи, последние встречи, Тихого голоса звуки любимые</a:t>
            </a:r>
            <a:r>
              <a:rPr lang="ru-RU" sz="2000" b="1" dirty="0" smtClean="0"/>
              <a:t>.</a:t>
            </a:r>
          </a:p>
          <a:p>
            <a:pPr marL="0" indent="0">
              <a:lnSpc>
                <a:spcPct val="130000"/>
              </a:lnSpc>
              <a:buNone/>
            </a:pPr>
            <a:endParaRPr lang="ru-RU" sz="2000" b="1" dirty="0"/>
          </a:p>
          <a:p>
            <a:pPr marL="0" indent="0">
              <a:lnSpc>
                <a:spcPct val="130000"/>
              </a:lnSpc>
              <a:buNone/>
            </a:pPr>
            <a:r>
              <a:rPr lang="ru-RU" sz="2000" b="1" dirty="0"/>
              <a:t>Вспомнишь разлуку с улыбкою странной, Многое вспомнишь родное далёкое, Слушая ропот колёс непрестанный, </a:t>
            </a:r>
            <a:r>
              <a:rPr lang="ru-RU" sz="2000" b="1" dirty="0" smtClean="0"/>
              <a:t>   Глядя </a:t>
            </a:r>
            <a:r>
              <a:rPr lang="ru-RU" sz="2000" b="1" dirty="0"/>
              <a:t>задумчиво в небо широкое</a:t>
            </a:r>
            <a:r>
              <a:rPr lang="ru-RU" sz="2000" b="1" dirty="0" smtClean="0"/>
              <a:t>.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85070807"/>
              </p:ext>
            </p:extLst>
          </p:nvPr>
        </p:nvGraphicFramePr>
        <p:xfrm>
          <a:off x="3995936" y="1700808"/>
          <a:ext cx="5072707" cy="3559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9038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 smtClean="0"/>
              <a:t>В данном стихотворении преобладают прилагательные, так как И.С. Тургенев описывает красоту природы и природных явлений, происходящих вокруг него в данный момент времени.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54482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/>
              <a:t>Заключение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 smtClean="0"/>
              <a:t>Все стихотворения различны по своему содержанию, и в зависимости от того, что хочет передать читателю автор, в нём преобладают разные основные части речи ( или глаголы, или прилагательные, или существительные)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7570666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291</Words>
  <Application>Microsoft Office PowerPoint</Application>
  <PresentationFormat>Экран (4:3)</PresentationFormat>
  <Paragraphs>46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Иван Сергеевич Тургенев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</dc:creator>
  <cp:lastModifiedBy>ученик12</cp:lastModifiedBy>
  <cp:revision>24</cp:revision>
  <dcterms:created xsi:type="dcterms:W3CDTF">2018-12-16T19:21:54Z</dcterms:created>
  <dcterms:modified xsi:type="dcterms:W3CDTF">2018-12-20T08:35:18Z</dcterms:modified>
</cp:coreProperties>
</file>