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charts/style2.xml" ContentType="application/vnd.ms-office.chartstyle+xml"/>
  <Override PartName="/ppt/charts/style1.xml" ContentType="application/vnd.ms-office.chartstyl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charts/colors2.xml" ContentType="application/vnd.ms-office.chartcolorstyle+xml"/>
  <Override PartName="/ppt/charts/colors3.xml" ContentType="application/vnd.ms-office.chartcolorstyle+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harts/colors1.xml" ContentType="application/vnd.ms-office.chartcolorstyle+xml"/>
  <Override PartName="/ppt/commentAuthors.xml" ContentType="application/vnd.openxmlformats-officedocument.presentationml.commentAuthors+xml"/>
  <Override PartName="/ppt/slideLayouts/slideLayout10.xml" ContentType="application/vnd.openxmlformats-officedocument.presentationml.slideLayout+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charts/style3.xml" ContentType="application/vnd.ms-office.chart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4" r:id="rId1"/>
  </p:sldMasterIdLst>
  <p:sldIdLst>
    <p:sldId id="261" r:id="rId2"/>
    <p:sldId id="257" r:id="rId3"/>
    <p:sldId id="268" r:id="rId4"/>
    <p:sldId id="270" r:id="rId5"/>
    <p:sldId id="271" r:id="rId6"/>
    <p:sldId id="273" r:id="rId7"/>
    <p:sldId id="269" r:id="rId8"/>
    <p:sldId id="272" r:id="rId9"/>
    <p:sldId id="264" r:id="rId10"/>
    <p:sldId id="266" r:id="rId11"/>
    <p:sldId id="265"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0" clrIdx="0">
    <p:extLst>
      <p:ext uri="{19B8F6BF-5375-455C-9EA6-DF929625EA0E}">
        <p15:presenceInfo xmlns=""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66"/>
    <a:srgbClr val="FF5050"/>
    <a:srgbClr val="9966FF"/>
    <a:srgbClr val="FFCC99"/>
    <a:srgbClr val="0000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20000" autoAdjust="0"/>
    <p:restoredTop sz="94660"/>
  </p:normalViewPr>
  <p:slideViewPr>
    <p:cSldViewPr snapToGrid="0">
      <p:cViewPr varScale="1">
        <p:scale>
          <a:sx n="64" d="100"/>
          <a:sy n="64" d="100"/>
        </p:scale>
        <p:origin x="-782" y="-8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_____Microsoft_Office_Excel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_____Microsoft_Office_Excel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2" Type="http://schemas.microsoft.com/office/2011/relationships/chartColorStyle" Target="colors3.xml"/><Relationship Id="rId1" Type="http://schemas.openxmlformats.org/officeDocument/2006/relationships/package" Target="../embeddings/_____Microsoft_Office_Excel3.xlsx"/></Relationships>
</file>

<file path=ppt/charts/chart1.xml><?xml version="1.0" encoding="utf-8"?>
<c:chartSpace xmlns:c="http://schemas.openxmlformats.org/drawingml/2006/chart" xmlns:a="http://schemas.openxmlformats.org/drawingml/2006/main" xmlns:r="http://schemas.openxmlformats.org/officeDocument/2006/relationships">
  <c:lang val="ru-RU"/>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ru-RU" dirty="0" smtClean="0"/>
              <a:t>Количественный</a:t>
            </a:r>
            <a:r>
              <a:rPr lang="ru-RU" baseline="0" dirty="0" smtClean="0"/>
              <a:t> анализ </a:t>
            </a:r>
            <a:endParaRPr lang="ru-RU" dirty="0"/>
          </a:p>
        </c:rich>
      </c:tx>
      <c:layout>
        <c:manualLayout>
          <c:xMode val="edge"/>
          <c:yMode val="edge"/>
          <c:x val="0.26235904921564757"/>
          <c:y val="2.7631978589595436E-2"/>
        </c:manualLayout>
      </c:layout>
      <c:spPr>
        <a:noFill/>
        <a:ln>
          <a:noFill/>
        </a:ln>
        <a:effectLst/>
      </c:spPr>
    </c:title>
    <c:view3D>
      <c:rotX val="3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
          <c:y val="0.13924914145869061"/>
          <c:w val="0.96250000000000002"/>
          <c:h val="0.6829111712598428"/>
        </c:manualLayout>
      </c:layout>
      <c:pie3DChart>
        <c:varyColors val="1"/>
        <c:ser>
          <c:idx val="0"/>
          <c:order val="0"/>
          <c:tx>
            <c:strRef>
              <c:f>Лист1!$B$1</c:f>
              <c:strCache>
                <c:ptCount val="1"/>
                <c:pt idx="0">
                  <c:v>Продажи</c:v>
                </c:pt>
              </c:strCache>
            </c:strRef>
          </c:tx>
          <c:dPt>
            <c:idx val="0"/>
            <c:spPr>
              <a:solidFill>
                <a:srgbClr val="9966FF"/>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4-E9B3-43BD-9FDA-DB8A57F57C24}"/>
              </c:ext>
            </c:extLst>
          </c:dPt>
          <c:dPt>
            <c:idx val="1"/>
            <c:spPr>
              <a:solidFill>
                <a:srgbClr val="FF5050"/>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1-E9B3-43BD-9FDA-DB8A57F57C24}"/>
              </c:ext>
            </c:extLst>
          </c:dPt>
          <c:dPt>
            <c:idx val="2"/>
            <c:explosion val="20"/>
            <c:spPr>
              <a:solidFill>
                <a:schemeClr val="accent3"/>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2-E9B3-43BD-9FDA-DB8A57F57C24}"/>
              </c:ext>
            </c:extLst>
          </c:dPt>
          <c:dPt>
            <c:idx val="3"/>
            <c:spPr>
              <a:solidFill>
                <a:schemeClr val="accent4"/>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3-E9B3-43BD-9FDA-DB8A57F57C24}"/>
              </c:ext>
            </c:extLst>
          </c:dPt>
          <c:dPt>
            <c:idx val="4"/>
            <c:spPr>
              <a:solidFill>
                <a:schemeClr val="accent5"/>
              </a:solidFill>
              <a:ln w="25400">
                <a:solidFill>
                  <a:schemeClr val="lt1"/>
                </a:solidFill>
              </a:ln>
              <a:effectLst/>
              <a:sp3d contourW="25400">
                <a:contourClr>
                  <a:schemeClr val="lt1"/>
                </a:contourClr>
              </a:sp3d>
            </c:spPr>
          </c:dPt>
          <c:dLbls>
            <c:dLbl>
              <c:idx val="0"/>
              <c:layout/>
              <c:tx>
                <c:rich>
                  <a:bodyPr/>
                  <a:lstStyle/>
                  <a:p>
                    <a:fld id="{E97060E7-B1C8-470B-8FCE-FC5311F6291C}" type="VALUE">
                      <a:rPr lang="en-US"/>
                      <a:pPr/>
                      <a:t>[ЗНАЧЕНИЕ]</a:t>
                    </a:fld>
                    <a:r>
                      <a:rPr lang="en-US" baseline="0" smtClean="0"/>
                      <a:t>;</a:t>
                    </a:r>
                  </a:p>
                </c:rich>
              </c:tx>
              <c:dLblPos val="inEnd"/>
              <c:showVal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4-E9B3-43BD-9FDA-DB8A57F57C24}"/>
                </c:ext>
              </c:extLst>
            </c:dLbl>
            <c:dLbl>
              <c:idx val="1"/>
              <c:layout/>
              <c:tx>
                <c:rich>
                  <a:bodyPr/>
                  <a:lstStyle/>
                  <a:p>
                    <a:fld id="{E2EB73A2-FC9D-4E74-BAAE-87921F2B2B8F}" type="VALUE">
                      <a:rPr lang="en-US"/>
                      <a:pPr/>
                      <a:t>[ЗНАЧЕНИЕ]</a:t>
                    </a:fld>
                    <a:r>
                      <a:rPr lang="en-US" baseline="0"/>
                      <a:t>; </a:t>
                    </a:r>
                  </a:p>
                </c:rich>
              </c:tx>
              <c:dLblPos val="inEnd"/>
              <c:showVal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1-E9B3-43BD-9FDA-DB8A57F57C24}"/>
                </c:ext>
              </c:extLst>
            </c:dLbl>
            <c:dLbl>
              <c:idx val="2"/>
              <c:layout/>
              <c:tx>
                <c:rich>
                  <a:bodyPr/>
                  <a:lstStyle/>
                  <a:p>
                    <a:fld id="{9AB47571-6A5D-46F6-9B93-A26DF157FB8B}" type="VALUE">
                      <a:rPr lang="en-US"/>
                      <a:pPr/>
                      <a:t>[ЗНАЧЕНИЕ]</a:t>
                    </a:fld>
                    <a:r>
                      <a:rPr lang="en-US" baseline="0"/>
                      <a:t>; </a:t>
                    </a:r>
                  </a:p>
                </c:rich>
              </c:tx>
              <c:dLblPos val="inEnd"/>
              <c:showVal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2-E9B3-43BD-9FDA-DB8A57F57C24}"/>
                </c:ext>
              </c:extLst>
            </c:dLbl>
            <c:dLbl>
              <c:idx val="3"/>
              <c:layout/>
              <c:tx>
                <c:rich>
                  <a:bodyPr/>
                  <a:lstStyle/>
                  <a:p>
                    <a:fld id="{1C534C26-D36A-4449-A918-D92424B5DB12}" type="VALUE">
                      <a:rPr lang="en-US"/>
                      <a:pPr/>
                      <a:t>[ЗНАЧЕНИЕ]</a:t>
                    </a:fld>
                    <a:r>
                      <a:rPr lang="en-US" baseline="0"/>
                      <a:t>; </a:t>
                    </a:r>
                  </a:p>
                </c:rich>
              </c:tx>
              <c:dLblPos val="inEnd"/>
              <c:showVal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3-E9B3-43BD-9FDA-DB8A57F57C24}"/>
                </c:ext>
              </c:extLst>
            </c:dLbl>
            <c:numFmt formatCode="General" sourceLinked="0"/>
            <c:spPr>
              <a:noFill/>
              <a:ln>
                <a:noFill/>
              </a:ln>
              <a:effectLst>
                <a:glow rad="127000">
                  <a:schemeClr val="bg1">
                    <a:lumMod val="95000"/>
                  </a:schemeClr>
                </a:glow>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ru-RU"/>
              </a:p>
            </c:txPr>
            <c:dLblPos val="inEnd"/>
            <c:showVal val="1"/>
            <c:showPercent val="1"/>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15:layout/>
              </c:ext>
            </c:extLst>
          </c:dLbls>
          <c:cat>
            <c:strRef>
              <c:f>Лист1!$A$2:$A$6</c:f>
              <c:strCache>
                <c:ptCount val="5"/>
                <c:pt idx="0">
                  <c:v>Количество существительных </c:v>
                </c:pt>
                <c:pt idx="1">
                  <c:v>Количество глаголов</c:v>
                </c:pt>
                <c:pt idx="2">
                  <c:v>Количество прилагательных </c:v>
                </c:pt>
                <c:pt idx="3">
                  <c:v>Количество наречий </c:v>
                </c:pt>
                <c:pt idx="4">
                  <c:v>Количество деепричастий </c:v>
                </c:pt>
              </c:strCache>
            </c:strRef>
          </c:cat>
          <c:val>
            <c:numRef>
              <c:f>Лист1!$B$2:$B$6</c:f>
              <c:numCache>
                <c:formatCode>0.00%</c:formatCode>
                <c:ptCount val="5"/>
                <c:pt idx="0">
                  <c:v>0.22100000000000006</c:v>
                </c:pt>
                <c:pt idx="1">
                  <c:v>0.129</c:v>
                </c:pt>
                <c:pt idx="2">
                  <c:v>0.125</c:v>
                </c:pt>
                <c:pt idx="3">
                  <c:v>6.500000000000003E-2</c:v>
                </c:pt>
              </c:numCache>
            </c:numRef>
          </c:val>
          <c:extLst xmlns:c16r2="http://schemas.microsoft.com/office/drawing/2015/06/chart">
            <c:ext xmlns:c16="http://schemas.microsoft.com/office/drawing/2014/chart" uri="{C3380CC4-5D6E-409C-BE32-E72D297353CC}">
              <c16:uniqueId val="{00000000-E9B3-43BD-9FDA-DB8A57F57C24}"/>
            </c:ext>
          </c:extLst>
        </c:ser>
      </c:pie3DChart>
      <c:spPr>
        <a:noFill/>
        <a:ln>
          <a:noFill/>
        </a:ln>
        <a:effectLst/>
      </c:spPr>
    </c:plotArea>
    <c:legend>
      <c:legendPos val="b"/>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zero"/>
  </c:chart>
  <c:spPr>
    <a:noFill/>
    <a:ln>
      <a:noFill/>
    </a:ln>
    <a:effectLst/>
  </c:spPr>
  <c:txPr>
    <a:bodyPr/>
    <a:lstStyle/>
    <a:p>
      <a:pPr>
        <a:defRPr/>
      </a:pPr>
      <a:endParaRPr lang="ru-RU"/>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ru-RU"/>
  <c:chart>
    <c:title>
      <c:layout>
        <c:manualLayout>
          <c:xMode val="edge"/>
          <c:yMode val="edge"/>
          <c:x val="0.12696895520328635"/>
          <c:y val="1.2793175898361745E-2"/>
        </c:manualLayout>
      </c:layout>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ru-RU"/>
        </a:p>
      </c:txPr>
    </c:title>
    <c:view3D>
      <c:rotX val="30"/>
      <c:rotY val="1"/>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10208333333333333"/>
          <c:y val="0.12187499999999998"/>
          <c:w val="0.87291666666666667"/>
          <c:h val="0.67041117125984262"/>
        </c:manualLayout>
      </c:layout>
      <c:pie3DChart>
        <c:varyColors val="1"/>
        <c:ser>
          <c:idx val="0"/>
          <c:order val="0"/>
          <c:tx>
            <c:strRef>
              <c:f>Лист1!$B$1</c:f>
              <c:strCache>
                <c:ptCount val="1"/>
                <c:pt idx="0">
                  <c:v>Количественный анализ стихотворения</c:v>
                </c:pt>
              </c:strCache>
            </c:strRef>
          </c:tx>
          <c:spPr>
            <a:solidFill>
              <a:srgbClr val="0000FF"/>
            </a:solidFill>
          </c:spPr>
          <c:dPt>
            <c:idx val="0"/>
            <c:spPr>
              <a:solidFill>
                <a:srgbClr val="FF9966"/>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5-F40B-49A2-8850-FE5188B99126}"/>
              </c:ext>
            </c:extLst>
          </c:dPt>
          <c:dPt>
            <c:idx val="1"/>
            <c:spPr>
              <a:solidFill>
                <a:schemeClr val="accent1">
                  <a:lumMod val="60000"/>
                  <a:lumOff val="40000"/>
                </a:schemeClr>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2-F40B-49A2-8850-FE5188B99126}"/>
              </c:ext>
            </c:extLst>
          </c:dPt>
          <c:dPt>
            <c:idx val="2"/>
            <c:spPr>
              <a:solidFill>
                <a:srgbClr val="002060"/>
              </a:solidFill>
              <a:ln w="25400">
                <a:solidFill>
                  <a:schemeClr val="lt1"/>
                </a:solidFill>
              </a:ln>
              <a:effectLst/>
              <a:sp3d contourW="25400">
                <a:contourClr>
                  <a:schemeClr val="lt1"/>
                </a:contourClr>
              </a:sp3d>
            </c:spPr>
            <c:extLst xmlns:c16r2="http://schemas.microsoft.com/office/drawing/2015/06/chart">
              <c:ext xmlns:c16="http://schemas.microsoft.com/office/drawing/2014/chart" uri="{C3380CC4-5D6E-409C-BE32-E72D297353CC}">
                <c16:uniqueId val="{00000001-F40B-49A2-8850-FE5188B99126}"/>
              </c:ext>
            </c:extLst>
          </c:dPt>
          <c:dPt>
            <c:idx val="3"/>
            <c:explosion val="6"/>
            <c:spPr>
              <a:solidFill>
                <a:schemeClr val="accent3">
                  <a:lumMod val="60000"/>
                  <a:lumOff val="40000"/>
                </a:schemeClr>
              </a:solidFill>
              <a:ln w="34925">
                <a:solidFill>
                  <a:schemeClr val="accent4"/>
                </a:solidFill>
              </a:ln>
              <a:effectLst/>
              <a:sp3d contourW="34925">
                <a:contourClr>
                  <a:schemeClr val="accent4"/>
                </a:contourClr>
              </a:sp3d>
            </c:spPr>
            <c:extLst xmlns:c16r2="http://schemas.microsoft.com/office/drawing/2015/06/chart">
              <c:ext xmlns:c16="http://schemas.microsoft.com/office/drawing/2014/chart" uri="{C3380CC4-5D6E-409C-BE32-E72D297353CC}">
                <c16:uniqueId val="{00000003-F40B-49A2-8850-FE5188B99126}"/>
              </c:ext>
            </c:extLst>
          </c:dPt>
          <c:dPt>
            <c:idx val="4"/>
            <c:spPr>
              <a:solidFill>
                <a:srgbClr val="0000FF"/>
              </a:solidFill>
              <a:ln w="25400">
                <a:solidFill>
                  <a:schemeClr val="lt1"/>
                </a:solidFill>
              </a:ln>
              <a:effectLst/>
              <a:sp3d contourW="25400">
                <a:contourClr>
                  <a:schemeClr val="lt1"/>
                </a:contourClr>
              </a:sp3d>
            </c:spPr>
          </c:dPt>
          <c:cat>
            <c:strRef>
              <c:f>Лист1!$A$2:$A$6</c:f>
              <c:strCache>
                <c:ptCount val="5"/>
                <c:pt idx="0">
                  <c:v>Количество глаголов </c:v>
                </c:pt>
                <c:pt idx="1">
                  <c:v>Количество причастий</c:v>
                </c:pt>
                <c:pt idx="2">
                  <c:v>Количество Местоимений    </c:v>
                </c:pt>
                <c:pt idx="3">
                  <c:v>Количесвто существительных </c:v>
                </c:pt>
                <c:pt idx="4">
                  <c:v> Количество прилагательных  11,4%</c:v>
                </c:pt>
              </c:strCache>
            </c:strRef>
          </c:cat>
          <c:val>
            <c:numRef>
              <c:f>Лист1!$B$2:$B$6</c:f>
              <c:numCache>
                <c:formatCode>0.00%</c:formatCode>
                <c:ptCount val="5"/>
                <c:pt idx="0">
                  <c:v>0.13500000000000001</c:v>
                </c:pt>
                <c:pt idx="1">
                  <c:v>8.5000000000000006E-2</c:v>
                </c:pt>
                <c:pt idx="2">
                  <c:v>0.25700000000000001</c:v>
                </c:pt>
                <c:pt idx="3">
                  <c:v>0.25700000000000001</c:v>
                </c:pt>
              </c:numCache>
            </c:numRef>
          </c:val>
          <c:extLst xmlns:c16r2="http://schemas.microsoft.com/office/drawing/2015/06/chart">
            <c:ext xmlns:c16="http://schemas.microsoft.com/office/drawing/2014/chart" uri="{C3380CC4-5D6E-409C-BE32-E72D297353CC}">
              <c16:uniqueId val="{00000000-F40B-49A2-8850-FE5188B99126}"/>
            </c:ext>
          </c:extLst>
        </c:ser>
        <c:ser>
          <c:idx val="1"/>
          <c:order val="1"/>
          <c:tx>
            <c:strRef>
              <c:f>Лист1!$C$1</c:f>
              <c:strCache>
                <c:ptCount val="1"/>
                <c:pt idx="0">
                  <c:v>Столбец1</c:v>
                </c:pt>
              </c:strCache>
            </c:strRef>
          </c:tx>
          <c:dPt>
            <c:idx val="0"/>
            <c:spPr>
              <a:solidFill>
                <a:schemeClr val="accent1"/>
              </a:solidFill>
              <a:ln w="25400">
                <a:solidFill>
                  <a:schemeClr val="lt1"/>
                </a:solidFill>
              </a:ln>
              <a:effectLst/>
              <a:sp3d contourW="25400">
                <a:contourClr>
                  <a:schemeClr val="lt1"/>
                </a:contourClr>
              </a:sp3d>
            </c:spPr>
          </c:dPt>
          <c:dPt>
            <c:idx val="1"/>
            <c:spPr>
              <a:solidFill>
                <a:schemeClr val="accent2"/>
              </a:solidFill>
              <a:ln w="25400">
                <a:solidFill>
                  <a:schemeClr val="lt1"/>
                </a:solidFill>
              </a:ln>
              <a:effectLst/>
              <a:sp3d contourW="25400">
                <a:contourClr>
                  <a:schemeClr val="lt1"/>
                </a:contourClr>
              </a:sp3d>
            </c:spPr>
          </c:dPt>
          <c:dPt>
            <c:idx val="2"/>
            <c:spPr>
              <a:solidFill>
                <a:schemeClr val="accent3"/>
              </a:solidFill>
              <a:ln w="25400">
                <a:solidFill>
                  <a:schemeClr val="lt1"/>
                </a:solidFill>
              </a:ln>
              <a:effectLst/>
              <a:sp3d contourW="25400">
                <a:contourClr>
                  <a:schemeClr val="lt1"/>
                </a:contourClr>
              </a:sp3d>
            </c:spPr>
          </c:dPt>
          <c:dPt>
            <c:idx val="3"/>
            <c:spPr>
              <a:solidFill>
                <a:schemeClr val="accent4"/>
              </a:solidFill>
              <a:ln w="25400">
                <a:solidFill>
                  <a:schemeClr val="lt1"/>
                </a:solidFill>
              </a:ln>
              <a:effectLst/>
              <a:sp3d contourW="25400">
                <a:contourClr>
                  <a:schemeClr val="lt1"/>
                </a:contourClr>
              </a:sp3d>
            </c:spPr>
          </c:dPt>
          <c:dPt>
            <c:idx val="4"/>
            <c:spPr>
              <a:solidFill>
                <a:schemeClr val="accent5"/>
              </a:solidFill>
              <a:ln w="25400">
                <a:solidFill>
                  <a:schemeClr val="lt1"/>
                </a:solidFill>
              </a:ln>
              <a:effectLst/>
              <a:sp3d contourW="25400">
                <a:contourClr>
                  <a:schemeClr val="lt1"/>
                </a:contourClr>
              </a:sp3d>
            </c:spPr>
          </c:dPt>
          <c:cat>
            <c:strRef>
              <c:f>Лист1!$A$2:$A$6</c:f>
              <c:strCache>
                <c:ptCount val="5"/>
                <c:pt idx="0">
                  <c:v>Количество глаголов </c:v>
                </c:pt>
                <c:pt idx="1">
                  <c:v>Количество причастий</c:v>
                </c:pt>
                <c:pt idx="2">
                  <c:v>Количество Местоимений    </c:v>
                </c:pt>
                <c:pt idx="3">
                  <c:v>Количесвто существительных </c:v>
                </c:pt>
                <c:pt idx="4">
                  <c:v> Количество прилагательных  11,4%</c:v>
                </c:pt>
              </c:strCache>
            </c:strRef>
          </c:cat>
          <c:val>
            <c:numRef>
              <c:f>Лист1!$C$2:$C$6</c:f>
              <c:numCache>
                <c:formatCode>General</c:formatCode>
                <c:ptCount val="5"/>
                <c:pt idx="4" formatCode="0.00%">
                  <c:v>0.114</c:v>
                </c:pt>
              </c:numCache>
            </c:numRef>
          </c:val>
          <c:extLst xmlns:c16r2="http://schemas.microsoft.com/office/drawing/2015/06/chart">
            <c:ext xmlns:c16="http://schemas.microsoft.com/office/drawing/2014/chart" uri="{C3380CC4-5D6E-409C-BE32-E72D297353CC}">
              <c16:uniqueId val="{00000004-F40B-49A2-8850-FE5188B99126}"/>
            </c:ext>
          </c:extLst>
        </c:ser>
      </c:pie3DChart>
      <c:spPr>
        <a:noFill/>
        <a:ln>
          <a:noFill/>
        </a:ln>
        <a:effectLst/>
      </c:spPr>
    </c:plotArea>
    <c:legend>
      <c:legendPos val="b"/>
      <c:layout>
        <c:manualLayout>
          <c:xMode val="edge"/>
          <c:yMode val="edge"/>
          <c:x val="0.19369471784776904"/>
          <c:y val="0.77581742125984265"/>
          <c:w val="0.80427723097112869"/>
          <c:h val="0.20855757874015743"/>
        </c:manualLayout>
      </c:layout>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zero"/>
  </c:chart>
  <c:spPr>
    <a:noFill/>
    <a:ln>
      <a:noFill/>
    </a:ln>
    <a:effectLst/>
  </c:spPr>
  <c:txPr>
    <a:bodyPr/>
    <a:lstStyle/>
    <a:p>
      <a:pPr>
        <a:defRPr/>
      </a:pPr>
      <a:endParaRPr lang="ru-RU"/>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ru-RU"/>
  <c:chart>
    <c:title>
      <c:tx>
        <c:rich>
          <a:bodyPr rot="0" spcFirstLastPara="1" vertOverflow="ellipsis" vert="horz" wrap="square" anchor="ctr" anchorCtr="1"/>
          <a:lstStyle/>
          <a:p>
            <a:pPr>
              <a:defRPr sz="2200" b="1" i="0" u="none" strike="noStrike" kern="1200" cap="all" baseline="0">
                <a:solidFill>
                  <a:schemeClr val="tx1">
                    <a:lumMod val="65000"/>
                    <a:lumOff val="35000"/>
                  </a:schemeClr>
                </a:solidFill>
                <a:latin typeface="+mn-lt"/>
                <a:ea typeface="+mn-ea"/>
                <a:cs typeface="+mn-cs"/>
              </a:defRPr>
            </a:pPr>
            <a:r>
              <a:rPr lang="ru-RU"/>
              <a:t>Анализ стихотворения </a:t>
            </a:r>
          </a:p>
        </c:rich>
      </c:tx>
      <c:layout/>
      <c:spPr>
        <a:noFill/>
        <a:ln>
          <a:noFill/>
        </a:ln>
        <a:effectLst/>
      </c:spPr>
    </c:title>
    <c:view3D>
      <c:rotX val="50"/>
      <c:depthPercent val="100"/>
      <c:perspective val="30"/>
    </c:view3D>
    <c:floor>
      <c:spPr>
        <a:noFill/>
        <a:ln>
          <a:noFill/>
        </a:ln>
        <a:effectLst/>
        <a:sp3d/>
      </c:spPr>
    </c:floor>
    <c:sideWall>
      <c:spPr>
        <a:noFill/>
        <a:ln>
          <a:noFill/>
        </a:ln>
        <a:effectLst/>
        <a:sp3d/>
      </c:spPr>
    </c:sideWall>
    <c:backWall>
      <c:spPr>
        <a:noFill/>
        <a:ln>
          <a:noFill/>
        </a:ln>
        <a:effectLst/>
        <a:sp3d/>
      </c:spPr>
    </c:backWall>
    <c:plotArea>
      <c:layout>
        <c:manualLayout>
          <c:layoutTarget val="inner"/>
          <c:xMode val="edge"/>
          <c:yMode val="edge"/>
          <c:x val="0"/>
          <c:y val="0.12463382993189974"/>
          <c:w val="0.99850204849976432"/>
          <c:h val="0.87536619823035156"/>
        </c:manualLayout>
      </c:layout>
      <c:pie3DChart>
        <c:varyColors val="1"/>
        <c:ser>
          <c:idx val="0"/>
          <c:order val="0"/>
          <c:tx>
            <c:strRef>
              <c:f>Лист1!$B$1</c:f>
              <c:strCache>
                <c:ptCount val="1"/>
                <c:pt idx="0">
                  <c:v>Аализ стихотворения </c:v>
                </c:pt>
              </c:strCache>
            </c:strRef>
          </c:tx>
          <c:dPt>
            <c:idx val="0"/>
            <c:spPr>
              <a:solidFill>
                <a:schemeClr val="accent1">
                  <a:alpha val="90000"/>
                </a:schemeClr>
              </a:solidFill>
              <a:ln w="19050">
                <a:solidFill>
                  <a:schemeClr val="accent1">
                    <a:lumMod val="75000"/>
                  </a:schemeClr>
                </a:solidFill>
              </a:ln>
              <a:effectLst>
                <a:innerShdw blurRad="114300">
                  <a:schemeClr val="accent1">
                    <a:lumMod val="75000"/>
                  </a:schemeClr>
                </a:innerShdw>
              </a:effectLst>
              <a:scene3d>
                <a:camera prst="orthographicFront"/>
                <a:lightRig rig="threePt" dir="t"/>
              </a:scene3d>
              <a:sp3d contourW="19050" prstMaterial="flat">
                <a:contourClr>
                  <a:schemeClr val="accent1">
                    <a:lumMod val="75000"/>
                  </a:schemeClr>
                </a:contourClr>
              </a:sp3d>
            </c:spPr>
            <c:extLst xmlns:c16r2="http://schemas.microsoft.com/office/drawing/2015/06/chart">
              <c:ext xmlns:c16="http://schemas.microsoft.com/office/drawing/2014/chart" uri="{C3380CC4-5D6E-409C-BE32-E72D297353CC}">
                <c16:uniqueId val="{00000001-4F60-429A-8F92-2C9F99DDAFAE}"/>
              </c:ext>
            </c:extLst>
          </c:dPt>
          <c:dPt>
            <c:idx val="1"/>
            <c:spPr>
              <a:solidFill>
                <a:srgbClr val="FF9966"/>
              </a:solidFill>
              <a:ln w="19050">
                <a:solidFill>
                  <a:schemeClr val="accent2">
                    <a:lumMod val="75000"/>
                  </a:schemeClr>
                </a:solidFill>
              </a:ln>
              <a:effectLst>
                <a:innerShdw blurRad="114300">
                  <a:schemeClr val="accent2">
                    <a:lumMod val="75000"/>
                  </a:schemeClr>
                </a:innerShdw>
              </a:effectLst>
              <a:scene3d>
                <a:camera prst="orthographicFront"/>
                <a:lightRig rig="threePt" dir="t"/>
              </a:scene3d>
              <a:sp3d contourW="19050" prstMaterial="flat">
                <a:contourClr>
                  <a:schemeClr val="accent2">
                    <a:lumMod val="75000"/>
                  </a:schemeClr>
                </a:contourClr>
              </a:sp3d>
            </c:spPr>
            <c:extLst xmlns:c16r2="http://schemas.microsoft.com/office/drawing/2015/06/chart">
              <c:ext xmlns:c16="http://schemas.microsoft.com/office/drawing/2014/chart" uri="{C3380CC4-5D6E-409C-BE32-E72D297353CC}">
                <c16:uniqueId val="{00000003-4F60-429A-8F92-2C9F99DDAFAE}"/>
              </c:ext>
            </c:extLst>
          </c:dPt>
          <c:dPt>
            <c:idx val="2"/>
            <c:spPr>
              <a:solidFill>
                <a:schemeClr val="accent3">
                  <a:alpha val="90000"/>
                </a:schemeClr>
              </a:solidFill>
              <a:ln w="19050">
                <a:solidFill>
                  <a:schemeClr val="accent3">
                    <a:lumMod val="75000"/>
                  </a:schemeClr>
                </a:solidFill>
              </a:ln>
              <a:effectLst>
                <a:innerShdw blurRad="114300">
                  <a:schemeClr val="accent3">
                    <a:lumMod val="75000"/>
                  </a:schemeClr>
                </a:innerShdw>
              </a:effectLst>
              <a:scene3d>
                <a:camera prst="orthographicFront"/>
                <a:lightRig rig="threePt" dir="t"/>
              </a:scene3d>
              <a:sp3d contourW="19050" prstMaterial="flat">
                <a:contourClr>
                  <a:schemeClr val="accent3">
                    <a:lumMod val="75000"/>
                  </a:schemeClr>
                </a:contourClr>
              </a:sp3d>
            </c:spPr>
            <c:extLst xmlns:c16r2="http://schemas.microsoft.com/office/drawing/2015/06/chart">
              <c:ext xmlns:c16="http://schemas.microsoft.com/office/drawing/2014/chart" uri="{C3380CC4-5D6E-409C-BE32-E72D297353CC}">
                <c16:uniqueId val="{00000002-4F60-429A-8F92-2C9F99DDAFAE}"/>
              </c:ext>
            </c:extLst>
          </c:dPt>
          <c:dPt>
            <c:idx val="3"/>
            <c:spPr>
              <a:solidFill>
                <a:schemeClr val="accent4">
                  <a:alpha val="90000"/>
                </a:schemeClr>
              </a:solidFill>
              <a:ln w="19050">
                <a:solidFill>
                  <a:schemeClr val="accent4">
                    <a:lumMod val="75000"/>
                  </a:schemeClr>
                </a:solidFill>
              </a:ln>
              <a:effectLst>
                <a:innerShdw blurRad="114300">
                  <a:schemeClr val="accent4">
                    <a:lumMod val="75000"/>
                  </a:schemeClr>
                </a:innerShdw>
              </a:effectLst>
              <a:scene3d>
                <a:camera prst="orthographicFront"/>
                <a:lightRig rig="threePt" dir="t"/>
              </a:scene3d>
              <a:sp3d contourW="19050" prstMaterial="flat">
                <a:contourClr>
                  <a:schemeClr val="accent4">
                    <a:lumMod val="75000"/>
                  </a:schemeClr>
                </a:contourClr>
              </a:sp3d>
            </c:spPr>
            <c:extLst xmlns:c16r2="http://schemas.microsoft.com/office/drawing/2015/06/chart">
              <c:ext xmlns:c16="http://schemas.microsoft.com/office/drawing/2014/chart" uri="{C3380CC4-5D6E-409C-BE32-E72D297353CC}">
                <c16:uniqueId val="{00000004-4F60-429A-8F92-2C9F99DDAFAE}"/>
              </c:ext>
            </c:extLst>
          </c:dPt>
          <c:dLbls>
            <c:dLbl>
              <c:idx val="0"/>
              <c:layout/>
              <c:tx>
                <c:rich>
                  <a:bodyPr rot="0" spcFirstLastPara="1" vertOverflow="clip" horzOverflow="clip" vert="horz" wrap="square" lIns="38100" tIns="19050" rIns="38100" bIns="19050" anchor="ctr" anchorCtr="1">
                    <a:spAutoFit/>
                  </a:bodyPr>
                  <a:lstStyle/>
                  <a:p>
                    <a:pPr>
                      <a:defRPr sz="1330" b="0" i="0" u="none" strike="noStrike" kern="1200" baseline="0">
                        <a:solidFill>
                          <a:schemeClr val="accent1"/>
                        </a:solidFill>
                        <a:effectLst/>
                        <a:latin typeface="+mn-lt"/>
                        <a:ea typeface="+mn-ea"/>
                        <a:cs typeface="+mn-cs"/>
                      </a:defRPr>
                    </a:pPr>
                    <a:fld id="{08652BCA-42E6-4118-8A19-4D624E2E0093}" type="CATEGORYNAME">
                      <a:rPr lang="ru-RU"/>
                      <a:pPr>
                        <a:defRPr sz="1330" b="0" i="0" u="none" strike="noStrike" kern="1200" baseline="0">
                          <a:solidFill>
                            <a:schemeClr val="accent1"/>
                          </a:solidFill>
                          <a:effectLst/>
                          <a:latin typeface="+mn-lt"/>
                          <a:ea typeface="+mn-ea"/>
                          <a:cs typeface="+mn-cs"/>
                        </a:defRPr>
                      </a:pPr>
                      <a:t>[ИМЯ КАТЕГОРИИ]</a:t>
                    </a:fld>
                    <a:r>
                      <a:rPr lang="ru-RU"/>
                      <a:t>
42,4%</a:t>
                    </a:r>
                  </a:p>
                </c:rich>
              </c:tx>
              <c:spPr>
                <a:solidFill>
                  <a:schemeClr val="lt1">
                    <a:alpha val="90000"/>
                  </a:schemeClr>
                </a:solidFill>
                <a:ln w="12700" cap="flat" cmpd="sng" algn="ctr">
                  <a:solidFill>
                    <a:schemeClr val="accent1"/>
                  </a:solidFill>
                  <a:round/>
                </a:ln>
                <a:effectLst>
                  <a:outerShdw blurRad="50800" dist="38100" dir="2700000" algn="tl" rotWithShape="0">
                    <a:schemeClr val="accent1">
                      <a:lumMod val="75000"/>
                      <a:alpha val="40000"/>
                    </a:schemeClr>
                  </a:outerShdw>
                </a:effectLst>
              </c:spPr>
              <c:dLblPos val="inEnd"/>
              <c:showCatName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1-4F60-429A-8F92-2C9F99DDAFAE}"/>
                </c:ext>
              </c:extLst>
            </c:dLbl>
            <c:dLbl>
              <c:idx val="1"/>
              <c:layout/>
              <c:tx>
                <c:rich>
                  <a:bodyPr rot="0" spcFirstLastPara="1" vertOverflow="clip" horzOverflow="clip" vert="horz" wrap="square" lIns="38100" tIns="19050" rIns="38100" bIns="19050" anchor="ctr" anchorCtr="1">
                    <a:spAutoFit/>
                  </a:bodyPr>
                  <a:lstStyle/>
                  <a:p>
                    <a:pPr>
                      <a:defRPr sz="1330" b="0" i="0" u="none" strike="noStrike" kern="1200" baseline="0">
                        <a:solidFill>
                          <a:schemeClr val="accent1"/>
                        </a:solidFill>
                        <a:effectLst/>
                        <a:latin typeface="+mn-lt"/>
                        <a:ea typeface="+mn-ea"/>
                        <a:cs typeface="+mn-cs"/>
                      </a:defRPr>
                    </a:pPr>
                    <a:fld id="{4A40D825-EC96-48DB-BFE7-D104732B19A1}" type="CATEGORYNAME">
                      <a:rPr lang="ru-RU" smtClean="0"/>
                      <a:pPr>
                        <a:defRPr sz="1330" b="0" i="0" u="none" strike="noStrike" kern="1200" baseline="0">
                          <a:solidFill>
                            <a:schemeClr val="accent1"/>
                          </a:solidFill>
                          <a:effectLst/>
                          <a:latin typeface="+mn-lt"/>
                          <a:ea typeface="+mn-ea"/>
                          <a:cs typeface="+mn-cs"/>
                        </a:defRPr>
                      </a:pPr>
                      <a:t>[ИМЯ КАТЕГОРИИ]</a:t>
                    </a:fld>
                    <a:endParaRPr lang="ru-RU"/>
                  </a:p>
                </c:rich>
              </c:tx>
              <c:spPr>
                <a:solidFill>
                  <a:schemeClr val="lt1">
                    <a:alpha val="90000"/>
                  </a:schemeClr>
                </a:solidFill>
                <a:ln w="12700" cap="flat" cmpd="sng" algn="ctr">
                  <a:solidFill>
                    <a:schemeClr val="accent2"/>
                  </a:solidFill>
                  <a:round/>
                </a:ln>
                <a:effectLst>
                  <a:outerShdw blurRad="50800" dist="38100" dir="2700000" algn="tl" rotWithShape="0">
                    <a:schemeClr val="accent2">
                      <a:lumMod val="75000"/>
                      <a:alpha val="40000"/>
                    </a:schemeClr>
                  </a:outerShdw>
                </a:effectLst>
              </c:spPr>
              <c:dLblPos val="inEnd"/>
              <c:showCatName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3-4F60-429A-8F92-2C9F99DDAFAE}"/>
                </c:ext>
              </c:extLst>
            </c:dLbl>
            <c:dLbl>
              <c:idx val="2"/>
              <c:layout>
                <c:manualLayout>
                  <c:x val="0.10414989129539469"/>
                  <c:y val="0.11193318181798348"/>
                </c:manualLayout>
              </c:layout>
              <c:tx>
                <c:rich>
                  <a:bodyPr rot="0" spcFirstLastPara="1" vertOverflow="clip" horzOverflow="clip" vert="horz" wrap="square" lIns="38100" tIns="19050" rIns="38100" bIns="19050" anchor="ctr" anchorCtr="1">
                    <a:noAutofit/>
                  </a:bodyPr>
                  <a:lstStyle/>
                  <a:p>
                    <a:pPr>
                      <a:defRPr sz="1330" b="0" i="0" u="none" strike="noStrike" kern="1200" baseline="0">
                        <a:solidFill>
                          <a:schemeClr val="accent1"/>
                        </a:solidFill>
                        <a:effectLst/>
                        <a:latin typeface="+mn-lt"/>
                        <a:ea typeface="+mn-ea"/>
                        <a:cs typeface="+mn-cs"/>
                      </a:defRPr>
                    </a:pPr>
                    <a:r>
                      <a:rPr lang="ru-RU" dirty="0" smtClean="0"/>
                      <a:t>Количество</a:t>
                    </a:r>
                    <a:r>
                      <a:rPr lang="ru-RU" baseline="0" dirty="0" smtClean="0"/>
                      <a:t> прилагательных 11,5%</a:t>
                    </a:r>
                    <a:endParaRPr lang="ru-RU" dirty="0"/>
                  </a:p>
                </c:rich>
              </c:tx>
              <c:spPr>
                <a:solidFill>
                  <a:schemeClr val="lt1">
                    <a:alpha val="90000"/>
                  </a:schemeClr>
                </a:solidFill>
                <a:ln w="12700" cap="flat" cmpd="sng" algn="ctr">
                  <a:solidFill>
                    <a:schemeClr val="accent3"/>
                  </a:solidFill>
                  <a:round/>
                </a:ln>
                <a:effectLst>
                  <a:outerShdw blurRad="50800" dist="38100" dir="2700000" algn="tl" rotWithShape="0">
                    <a:schemeClr val="accent3">
                      <a:lumMod val="75000"/>
                      <a:alpha val="40000"/>
                    </a:schemeClr>
                  </a:outerShdw>
                </a:effectLst>
              </c:spPr>
              <c:dLblPos val="bestFit"/>
              <c:showCatName val="1"/>
              <c:showPercent val="1"/>
              <c:extLst xmlns:c16r2="http://schemas.microsoft.com/office/drawing/2015/06/chart">
                <c:ext xmlns:c15="http://schemas.microsoft.com/office/drawing/2012/chart" uri="{CE6537A1-D6FC-4f65-9D91-7224C49458BB}">
                  <c15:layout>
                    <c:manualLayout>
                      <c:w val="0.2502821185738307"/>
                      <c:h val="0.15249973293789176"/>
                    </c:manualLayout>
                  </c15:layout>
                </c:ext>
                <c:ext xmlns:c16="http://schemas.microsoft.com/office/drawing/2014/chart" uri="{C3380CC4-5D6E-409C-BE32-E72D297353CC}">
                  <c16:uniqueId val="{00000002-4F60-429A-8F92-2C9F99DDAFAE}"/>
                </c:ext>
              </c:extLst>
            </c:dLbl>
            <c:dLbl>
              <c:idx val="3"/>
              <c:layout>
                <c:manualLayout>
                  <c:x val="8.4036401440698641E-2"/>
                  <c:y val="7.6571767315795736E-2"/>
                </c:manualLayout>
              </c:layout>
              <c:tx>
                <c:rich>
                  <a:bodyPr rot="0" spcFirstLastPara="1" vertOverflow="clip" horzOverflow="clip" vert="horz" wrap="square" lIns="38100" tIns="19050" rIns="38100" bIns="19050" anchor="ctr" anchorCtr="1">
                    <a:spAutoFit/>
                  </a:bodyPr>
                  <a:lstStyle/>
                  <a:p>
                    <a:pPr>
                      <a:defRPr sz="1330" b="0" i="0" u="none" strike="noStrike" kern="1200" baseline="0">
                        <a:solidFill>
                          <a:schemeClr val="accent1"/>
                        </a:solidFill>
                        <a:effectLst/>
                        <a:latin typeface="+mn-lt"/>
                        <a:ea typeface="+mn-ea"/>
                        <a:cs typeface="+mn-cs"/>
                      </a:defRPr>
                    </a:pPr>
                    <a:fld id="{AA382C60-D2EB-4CAC-BBBE-EADE0EC1BDA7}" type="CATEGORYNAME">
                      <a:rPr lang="ru-RU" dirty="0"/>
                      <a:pPr>
                        <a:defRPr sz="1330" b="0" i="0" u="none" strike="noStrike" kern="1200" baseline="0">
                          <a:solidFill>
                            <a:schemeClr val="accent1"/>
                          </a:solidFill>
                          <a:effectLst/>
                          <a:latin typeface="+mn-lt"/>
                          <a:ea typeface="+mn-ea"/>
                          <a:cs typeface="+mn-cs"/>
                        </a:defRPr>
                      </a:pPr>
                      <a:t>[ИМЯ КАТЕГОРИИ]</a:t>
                    </a:fld>
                    <a:r>
                      <a:rPr lang="ru-RU" baseline="0" dirty="0"/>
                      <a:t>
</a:t>
                    </a:r>
                    <a:r>
                      <a:rPr lang="ru-RU" baseline="0" dirty="0" smtClean="0"/>
                      <a:t>5,3%</a:t>
                    </a:r>
                  </a:p>
                </c:rich>
              </c:tx>
              <c:spPr>
                <a:solidFill>
                  <a:schemeClr val="lt1">
                    <a:alpha val="90000"/>
                  </a:schemeClr>
                </a:solidFill>
                <a:ln w="12700" cap="flat" cmpd="sng" algn="ctr">
                  <a:solidFill>
                    <a:schemeClr val="accent4"/>
                  </a:solidFill>
                  <a:round/>
                </a:ln>
                <a:effectLst>
                  <a:outerShdw blurRad="50800" dist="38100" dir="2700000" algn="tl" rotWithShape="0">
                    <a:schemeClr val="accent4">
                      <a:lumMod val="75000"/>
                      <a:alpha val="40000"/>
                    </a:schemeClr>
                  </a:outerShdw>
                </a:effectLst>
              </c:spPr>
              <c:dLblPos val="bestFit"/>
              <c:showCatName val="1"/>
              <c:showPercent val="1"/>
              <c:extLst xmlns:c16r2="http://schemas.microsoft.com/office/drawing/2015/06/chart">
                <c:ext xmlns:c15="http://schemas.microsoft.com/office/drawing/2012/chart" uri="{CE6537A1-D6FC-4f65-9D91-7224C49458BB}">
                  <c15:layout/>
                  <c15:dlblFieldTable/>
                  <c15:showDataLabelsRange val="0"/>
                </c:ext>
                <c:ext xmlns:c16="http://schemas.microsoft.com/office/drawing/2014/chart" uri="{C3380CC4-5D6E-409C-BE32-E72D297353CC}">
                  <c16:uniqueId val="{00000004-4F60-429A-8F92-2C9F99DDAFAE}"/>
                </c:ext>
              </c:extLst>
            </c:dLbl>
            <c:spPr>
              <a:solidFill>
                <a:prstClr val="white">
                  <a:alpha val="90000"/>
                </a:prstClr>
              </a:solidFill>
              <a:ln w="12700" cap="flat" cmpd="sng" algn="ctr">
                <a:solidFill>
                  <a:srgbClr val="B71E42"/>
                </a:solidFill>
                <a:round/>
              </a:ln>
              <a:effectLst>
                <a:outerShdw blurRad="50800" dist="38100" dir="2700000" algn="tl" rotWithShape="0">
                  <a:srgbClr val="B71E42">
                    <a:lumMod val="75000"/>
                    <a:alpha val="40000"/>
                  </a:srgbClr>
                </a:outerShdw>
              </a:effectLst>
            </c:spPr>
            <c:dLblPos val="inEnd"/>
            <c:showCatName val="1"/>
            <c:showPercent val="1"/>
            <c:showLeaderLines val="1"/>
            <c:leaderLines>
              <c:spPr>
                <a:ln w="9525">
                  <a:solidFill>
                    <a:schemeClr val="tx1">
                      <a:lumMod val="35000"/>
                      <a:lumOff val="65000"/>
                    </a:schemeClr>
                  </a:solidFill>
                </a:ln>
                <a:effectLst/>
              </c:spPr>
            </c:leaderLines>
            <c:extLst xmlns:c16r2="http://schemas.microsoft.com/office/drawing/2015/06/chart">
              <c:ext xmlns:c15="http://schemas.microsoft.com/office/drawing/2012/chart" uri="{CE6537A1-D6FC-4f65-9D91-7224C49458BB}"/>
            </c:extLst>
          </c:dLbls>
          <c:cat>
            <c:strRef>
              <c:f>Лист1!$A$2:$A$5</c:f>
              <c:strCache>
                <c:ptCount val="4"/>
                <c:pt idx="0">
                  <c:v>Количество существительных</c:v>
                </c:pt>
                <c:pt idx="1">
                  <c:v>Количество глаголов    24,7%</c:v>
                </c:pt>
                <c:pt idx="2">
                  <c:v>Количество прилагательных</c:v>
                </c:pt>
                <c:pt idx="3">
                  <c:v>Количество наречий</c:v>
                </c:pt>
              </c:strCache>
            </c:strRef>
          </c:cat>
          <c:val>
            <c:numRef>
              <c:f>Лист1!$B$2:$B$5</c:f>
              <c:numCache>
                <c:formatCode>0.00%</c:formatCode>
                <c:ptCount val="4"/>
                <c:pt idx="0">
                  <c:v>0.42400000000000015</c:v>
                </c:pt>
                <c:pt idx="1">
                  <c:v>0.24700000000000005</c:v>
                </c:pt>
                <c:pt idx="2">
                  <c:v>0.115</c:v>
                </c:pt>
                <c:pt idx="3">
                  <c:v>5.3000000000000012E-2</c:v>
                </c:pt>
              </c:numCache>
            </c:numRef>
          </c:val>
          <c:extLst xmlns:c16r2="http://schemas.microsoft.com/office/drawing/2015/06/chart">
            <c:ext xmlns:c16="http://schemas.microsoft.com/office/drawing/2014/chart" uri="{C3380CC4-5D6E-409C-BE32-E72D297353CC}">
              <c16:uniqueId val="{00000000-4F60-429A-8F92-2C9F99DDAFAE}"/>
            </c:ext>
          </c:extLst>
        </c:ser>
        <c:dLbls>
          <c:showCatName val="1"/>
        </c:dLbls>
      </c:pie3DChart>
      <c:spPr>
        <a:noFill/>
        <a:ln>
          <a:noFill/>
        </a:ln>
        <a:effectLst/>
      </c:spPr>
    </c:plotArea>
    <c:plotVisOnly val="1"/>
    <c:dispBlanksAs val="zero"/>
  </c:chart>
  <c:spPr>
    <a:noFill/>
    <a:ln>
      <a:noFill/>
    </a:ln>
    <a:effectLst/>
  </c:spPr>
  <c:txPr>
    <a:bodyPr/>
    <a:lstStyle/>
    <a:p>
      <a:pPr>
        <a:defRPr/>
      </a:pPr>
      <a:endParaRPr lang="ru-RU"/>
    </a:p>
  </c:txPr>
  <c:externalData r:id="rId1"/>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63">
  <cs:axisTitle>
    <cs:lnRef idx="0"/>
    <cs:fillRef idx="0"/>
    <cs:effectRef idx="0"/>
    <cs:fontRef idx="minor">
      <a:schemeClr val="tx1">
        <a:lumMod val="50000"/>
        <a:lumOff val="50000"/>
      </a:schemeClr>
    </cs:fontRef>
    <cs:defRPr sz="1197" kern="1200"/>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330" b="0" i="0" u="none" strike="noStrike" kern="1200" baseline="0">
      <a:effectLst/>
    </cs:defRPr>
    <cs:bodyPr rot="0" spcFirstLastPara="1" vertOverflow="clip" horzOverflow="clip" vert="horz" wrap="square" lIns="38100" tIns="19050" rIns="38100" bIns="19050" anchor="ctr" anchorCtr="1">
      <a:spAutoFit/>
    </cs:bodyPr>
  </cs:dataLabel>
  <cs:dataLabelCallout>
    <cs:lnRef idx="0">
      <cs:styleClr val="auto"/>
    </cs:lnRef>
    <cs:fillRef idx="0"/>
    <cs:effectRef idx="0">
      <cs:styleClr val="auto"/>
    </cs:effectRef>
    <cs:fontRef idx="minor">
      <cs:styleClr val="auto"/>
    </cs:fontRef>
    <cs:spPr>
      <a:solidFill>
        <a:schemeClr val="lt1">
          <a:alpha val="90000"/>
        </a:schemeClr>
      </a:solidFill>
      <a:ln w="12700" cap="flat" cmpd="sng" algn="ctr">
        <a:solidFill>
          <a:schemeClr val="phClr"/>
        </a:solidFill>
        <a:round/>
      </a:ln>
      <a:effectLst>
        <a:outerShdw blurRad="50800" dist="38100" dir="2700000" algn="tl" rotWithShape="0">
          <a:schemeClr val="phClr">
            <a:lumMod val="75000"/>
            <a:alpha val="40000"/>
          </a:schemeClr>
        </a:outerShdw>
      </a:effectLst>
    </cs:spPr>
    <cs:defRPr sz="1330" b="0" i="0" u="none" strike="noStrike" kern="1200" baseline="0">
      <a:effectLst/>
    </cs:defRPr>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alpha val="70000"/>
        </a:schemeClr>
      </a:solidFill>
    </cs:spPr>
  </cs:dataPoint>
  <cs:dataPoint3D>
    <cs:lnRef idx="0">
      <cs:styleClr val="auto"/>
    </cs:lnRef>
    <cs:fillRef idx="0">
      <cs:styleClr val="auto"/>
    </cs:fillRef>
    <cs:effectRef idx="0">
      <cs:styleClr val="auto"/>
    </cs:effectRef>
    <cs:fontRef idx="minor">
      <a:schemeClr val="tx1"/>
    </cs:fontRef>
    <cs:spPr>
      <a:solidFill>
        <a:schemeClr val="phClr">
          <a:alpha val="90000"/>
        </a:schemeClr>
      </a:solidFill>
      <a:ln w="19050">
        <a:solidFill>
          <a:schemeClr val="phClr">
            <a:lumMod val="75000"/>
          </a:schemeClr>
        </a:solidFill>
      </a:ln>
      <a:effectLst>
        <a:innerShdw blurRad="114300">
          <a:schemeClr val="phClr">
            <a:lumMod val="75000"/>
          </a:schemeClr>
        </a:innerShdw>
      </a:effectLst>
      <a:scene3d>
        <a:camera prst="orthographicFront"/>
        <a:lightRig rig="threePt" dir="t"/>
      </a:scene3d>
      <a:sp3d contourW="19050" prstMaterial="flat">
        <a:contourClr>
          <a:schemeClr val="accent4">
            <a:lumMod val="75000"/>
          </a:schemeClr>
        </a:contourClr>
      </a:sp3d>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6D22F896-40B5-4ADD-8801-0D06FADFA095}" type="slidenum">
              <a:rPr lang="en-US" smtClean="0"/>
              <a:pPr/>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226110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2647257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159320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5065046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Content Placeholder 3"/>
          <p:cNvSpPr>
            <a:spLocks noGrp="1"/>
          </p:cNvSpPr>
          <p:nvPr>
            <p:ph sz="half" idx="2"/>
          </p:nvPr>
        </p:nvSpPr>
        <p:spPr>
          <a:xfrm>
            <a:off x="1443491" y="2824270"/>
            <a:ext cx="3125766" cy="264445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Content Placeholder 5"/>
          <p:cNvSpPr>
            <a:spLocks noGrp="1"/>
          </p:cNvSpPr>
          <p:nvPr>
            <p:ph sz="quarter" idx="4"/>
          </p:nvPr>
        </p:nvSpPr>
        <p:spPr>
          <a:xfrm>
            <a:off x="4889182" y="2821491"/>
            <a:ext cx="3125652" cy="263737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1472350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2974942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3570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ru-RU" smtClean="0"/>
              <a:t>Образец заголовка</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583361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smtClean="0"/>
              <a:t>Вставка рисунка</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smtClean="0"/>
              <a:pPr/>
              <a:t>1/9/2019</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638882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27140968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2379582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1/9/2019</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 xmlns:p14="http://schemas.microsoft.com/office/powerpoint/2010/main" val="111101994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20000"/>
                <a:lumOff val="80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4" name="Прямоугольник 3"/>
          <p:cNvSpPr/>
          <p:nvPr/>
        </p:nvSpPr>
        <p:spPr>
          <a:xfrm>
            <a:off x="2308577" y="2720622"/>
            <a:ext cx="6135511" cy="2123658"/>
          </a:xfrm>
          <a:prstGeom prst="rect">
            <a:avLst/>
          </a:prstGeom>
        </p:spPr>
        <p:txBody>
          <a:bodyPr wrap="square">
            <a:spAutoFit/>
          </a:bodyPr>
          <a:lstStyle/>
          <a:p>
            <a:r>
              <a:rPr lang="ru-RU" sz="2400" dirty="0" smtClean="0"/>
              <a:t>Проект : « </a:t>
            </a:r>
            <a:r>
              <a:rPr lang="ru-RU" sz="2400" dirty="0"/>
              <a:t>Анализ стихотворений  </a:t>
            </a:r>
            <a:r>
              <a:rPr lang="ru-RU" sz="2400" dirty="0" smtClean="0"/>
              <a:t>Ивана Сергеевича Тургенева»</a:t>
            </a:r>
          </a:p>
          <a:p>
            <a:endParaRPr lang="ru-RU" sz="2400" dirty="0" smtClean="0"/>
          </a:p>
          <a:p>
            <a:r>
              <a:rPr lang="ru-RU" sz="2000" dirty="0" smtClean="0"/>
              <a:t>Работа Исаковой Ольги, 10 В,МАОУ гимназия  № 32 .</a:t>
            </a:r>
          </a:p>
          <a:p>
            <a:r>
              <a:rPr lang="ru-RU" sz="2000" dirty="0" smtClean="0"/>
              <a:t>Учитель: Марина Анатольевна </a:t>
            </a:r>
            <a:r>
              <a:rPr lang="ru-RU" sz="2000" dirty="0" err="1" smtClean="0"/>
              <a:t>Голивец</a:t>
            </a:r>
            <a:r>
              <a:rPr lang="ru-RU" sz="2000" dirty="0" smtClean="0"/>
              <a:t>.</a:t>
            </a:r>
          </a:p>
          <a:p>
            <a:endParaRPr lang="ru-RU" sz="2000" dirty="0"/>
          </a:p>
        </p:txBody>
      </p:sp>
    </p:spTree>
    <p:extLst>
      <p:ext uri="{BB962C8B-B14F-4D97-AF65-F5344CB8AC3E}">
        <p14:creationId xmlns="" xmlns:p14="http://schemas.microsoft.com/office/powerpoint/2010/main" val="115168866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99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7291" y="268647"/>
            <a:ext cx="7202456" cy="669851"/>
          </a:xfrm>
        </p:spPr>
        <p:txBody>
          <a:bodyPr>
            <a:normAutofit fontScale="90000"/>
          </a:bodyPr>
          <a:lstStyle/>
          <a:p>
            <a:pPr marL="171450" indent="-171450">
              <a:lnSpc>
                <a:spcPct val="120000"/>
              </a:lnSpc>
              <a:spcBef>
                <a:spcPts val="750"/>
              </a:spcBef>
            </a:pPr>
            <a:r>
              <a:rPr lang="ru-RU" sz="3675" cap="none" dirty="0">
                <a:solidFill>
                  <a:prstClr val="black"/>
                </a:solidFill>
                <a:ea typeface="+mn-ea"/>
                <a:cs typeface="+mn-cs"/>
              </a:rPr>
              <a:t>Вступление </a:t>
            </a:r>
            <a:r>
              <a:rPr lang="ru-RU" sz="3000" cap="none" dirty="0">
                <a:solidFill>
                  <a:prstClr val="black"/>
                </a:solidFill>
                <a:ea typeface="+mn-ea"/>
                <a:cs typeface="+mn-cs"/>
              </a:rPr>
              <a:t/>
            </a:r>
            <a:br>
              <a:rPr lang="ru-RU" sz="3000" cap="none" dirty="0">
                <a:solidFill>
                  <a:prstClr val="black"/>
                </a:solidFill>
                <a:ea typeface="+mn-ea"/>
                <a:cs typeface="+mn-cs"/>
              </a:rPr>
            </a:br>
            <a:endParaRPr lang="ru-RU" sz="3000" dirty="0">
              <a:latin typeface="+mn-lt"/>
            </a:endParaRPr>
          </a:p>
        </p:txBody>
      </p:sp>
      <p:sp>
        <p:nvSpPr>
          <p:cNvPr id="3" name="Объект 2"/>
          <p:cNvSpPr>
            <a:spLocks noGrp="1"/>
          </p:cNvSpPr>
          <p:nvPr>
            <p:ph idx="1"/>
          </p:nvPr>
        </p:nvSpPr>
        <p:spPr>
          <a:xfrm>
            <a:off x="665754" y="1139408"/>
            <a:ext cx="8039273" cy="4523872"/>
          </a:xfrm>
        </p:spPr>
        <p:txBody>
          <a:bodyPr>
            <a:noAutofit/>
          </a:bodyPr>
          <a:lstStyle/>
          <a:p>
            <a:pPr marL="0" indent="0">
              <a:buNone/>
            </a:pPr>
            <a:r>
              <a:rPr lang="ru-RU" dirty="0"/>
              <a:t>Иван Сергеевич </a:t>
            </a:r>
            <a:r>
              <a:rPr lang="ru-RU" dirty="0" smtClean="0"/>
              <a:t>Тургенев - </a:t>
            </a:r>
            <a:r>
              <a:rPr lang="ru-RU" dirty="0"/>
              <a:t>знаменитый </a:t>
            </a:r>
            <a:r>
              <a:rPr lang="ru-RU" dirty="0" smtClean="0"/>
              <a:t>писатель. Но в его копилке и удивительный цикл </a:t>
            </a:r>
            <a:r>
              <a:rPr lang="ru-RU" dirty="0"/>
              <a:t>"</a:t>
            </a:r>
            <a:r>
              <a:rPr lang="ru-RU" dirty="0" smtClean="0"/>
              <a:t>Стихотворений в </a:t>
            </a:r>
            <a:r>
              <a:rPr lang="ru-RU" dirty="0"/>
              <a:t>прозе" . Это собрание небольших лирических миниатюр, объединенных общим замыслом автора.</a:t>
            </a:r>
            <a:br>
              <a:rPr lang="ru-RU" dirty="0"/>
            </a:br>
            <a:r>
              <a:rPr lang="ru-RU" sz="1800" dirty="0" smtClean="0"/>
              <a:t> </a:t>
            </a:r>
            <a:r>
              <a:rPr lang="ru-RU" sz="1800" dirty="0"/>
              <a:t>Эти произведения Тургенев писал уже в конце жизни, поэтому они носят подзаголовок </a:t>
            </a:r>
            <a:r>
              <a:rPr lang="ru-RU" sz="1800" dirty="0" err="1"/>
              <a:t>Zenilia</a:t>
            </a:r>
            <a:r>
              <a:rPr lang="ru-RU" sz="1800" dirty="0"/>
              <a:t> — «старческое». При жизни автора вышло в печать 51 стихотворение. Их опубликовали в журнале «Вестник Европы» в декабре 1882 года.</a:t>
            </a:r>
          </a:p>
          <a:p>
            <a:pPr marL="0" indent="0">
              <a:buNone/>
            </a:pPr>
            <a:r>
              <a:rPr lang="ru-RU" sz="1800" dirty="0" smtClean="0"/>
              <a:t>В своей работе я проведу математический анализ  нескольких произведений из этого сборника. Каждое произведение я старалась подобрать так, чтобы оно соответствовало основным темам поэзии:</a:t>
            </a:r>
            <a:r>
              <a:rPr lang="ru-RU" sz="1800" dirty="0"/>
              <a:t/>
            </a:r>
            <a:br>
              <a:rPr lang="ru-RU" sz="1800" dirty="0"/>
            </a:br>
            <a:r>
              <a:rPr lang="ru-RU" sz="1800" dirty="0" smtClean="0"/>
              <a:t>пейзажная </a:t>
            </a:r>
            <a:r>
              <a:rPr lang="ru-RU" sz="1800" dirty="0"/>
              <a:t>лирика, любовная лирика, философская лирика, политическая лирика.</a:t>
            </a:r>
          </a:p>
        </p:txBody>
      </p:sp>
    </p:spTree>
    <p:extLst>
      <p:ext uri="{BB962C8B-B14F-4D97-AF65-F5344CB8AC3E}">
        <p14:creationId xmlns="" xmlns:p14="http://schemas.microsoft.com/office/powerpoint/2010/main" val="1056459268"/>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340204" y="152182"/>
            <a:ext cx="6970890" cy="2215991"/>
          </a:xfrm>
          <a:prstGeom prst="rect">
            <a:avLst/>
          </a:prstGeom>
        </p:spPr>
        <p:txBody>
          <a:bodyPr wrap="square">
            <a:spAutoFit/>
          </a:bodyPr>
          <a:lstStyle/>
          <a:p>
            <a:r>
              <a:rPr lang="ru-RU" sz="2400" dirty="0"/>
              <a:t>Пейзажная </a:t>
            </a:r>
            <a:r>
              <a:rPr lang="ru-RU" sz="2400" dirty="0" smtClean="0"/>
              <a:t>лирика</a:t>
            </a:r>
          </a:p>
          <a:p>
            <a:r>
              <a:rPr lang="ru-RU" sz="2400" dirty="0" smtClean="0"/>
              <a:t> </a:t>
            </a:r>
            <a:r>
              <a:rPr lang="ru-RU" dirty="0" smtClean="0"/>
              <a:t>Пейзажная лирика - поэзия</a:t>
            </a:r>
            <a:r>
              <a:rPr lang="ru-RU" dirty="0"/>
              <a:t>, изображающая картины </a:t>
            </a:r>
            <a:r>
              <a:rPr lang="ru-RU" dirty="0" err="1" smtClean="0"/>
              <a:t>природы.У</a:t>
            </a:r>
            <a:r>
              <a:rPr lang="ru-RU" dirty="0" smtClean="0"/>
              <a:t> Тургенева много произведений ,описывающих природу .Например:  «Как </a:t>
            </a:r>
            <a:r>
              <a:rPr lang="ru-RU" dirty="0" smtClean="0"/>
              <a:t>хороши, </a:t>
            </a:r>
            <a:r>
              <a:rPr lang="ru-RU" dirty="0" smtClean="0"/>
              <a:t>как свежи были розы», «Лазурное царство», и т.д.</a:t>
            </a:r>
          </a:p>
          <a:p>
            <a:endParaRPr lang="ru-RU" dirty="0" smtClean="0"/>
          </a:p>
          <a:p>
            <a:endParaRPr lang="ru-RU" dirty="0"/>
          </a:p>
        </p:txBody>
      </p:sp>
      <p:sp>
        <p:nvSpPr>
          <p:cNvPr id="3" name="Прямоугольник 2"/>
          <p:cNvSpPr/>
          <p:nvPr/>
        </p:nvSpPr>
        <p:spPr>
          <a:xfrm>
            <a:off x="287865" y="2011379"/>
            <a:ext cx="8438447" cy="4124206"/>
          </a:xfrm>
          <a:prstGeom prst="rect">
            <a:avLst/>
          </a:prstGeom>
        </p:spPr>
        <p:txBody>
          <a:bodyPr wrap="square">
            <a:spAutoFit/>
          </a:bodyPr>
          <a:lstStyle/>
          <a:p>
            <a:r>
              <a:rPr lang="ru-RU" sz="1600" dirty="0" smtClean="0"/>
              <a:t>«Морское плавание» автор </a:t>
            </a:r>
            <a:r>
              <a:rPr lang="ru-RU" sz="1600" dirty="0"/>
              <a:t>Иван Сергеевич Тургенев (1818—1883)	</a:t>
            </a:r>
            <a:r>
              <a:rPr lang="ru-RU" sz="1600" dirty="0" smtClean="0"/>
              <a:t>Из </a:t>
            </a:r>
            <a:r>
              <a:rPr lang="ru-RU" sz="1600" dirty="0"/>
              <a:t>цикла «Стихотворения в прозе». Дата создания: Ноябрь, 1879 г., </a:t>
            </a:r>
            <a:r>
              <a:rPr lang="ru-RU" sz="1600" dirty="0" err="1"/>
              <a:t>опубл</a:t>
            </a:r>
            <a:r>
              <a:rPr lang="ru-RU" sz="1600" dirty="0"/>
              <a:t>.: 1882[1]. Источник: Тургенев И. С. Произведения в 12 томах // Полное собрание сочинений и писем в 30 </a:t>
            </a:r>
            <a:r>
              <a:rPr lang="ru-RU" sz="1600" dirty="0" smtClean="0"/>
              <a:t>томах</a:t>
            </a:r>
            <a:endParaRPr lang="ru-RU" sz="1600" dirty="0"/>
          </a:p>
          <a:p>
            <a:r>
              <a:rPr lang="ru-RU" dirty="0" smtClean="0"/>
              <a:t>           Я </a:t>
            </a:r>
            <a:r>
              <a:rPr lang="ru-RU" dirty="0"/>
              <a:t>плыл из Гамбурга в Лондон на небольшом пароходе. Нас было двое пассажиров: я да маленькая обезьяна, самка из породы </a:t>
            </a:r>
            <a:r>
              <a:rPr lang="ru-RU" dirty="0" err="1"/>
              <a:t>уистити</a:t>
            </a:r>
            <a:r>
              <a:rPr lang="ru-RU" dirty="0"/>
              <a:t>, которую один гамбургский купец отправлял в подарок своему английскому компаньону.</a:t>
            </a:r>
          </a:p>
          <a:p>
            <a:r>
              <a:rPr lang="ru-RU" dirty="0"/>
              <a:t>Она была привязана тонкой цепочкой к одной из скамеек на палубе и металась и пищала жалобно, по-птичьи.</a:t>
            </a:r>
          </a:p>
          <a:p>
            <a:r>
              <a:rPr lang="ru-RU" dirty="0"/>
              <a:t>Всякий раз, когда я проходил мимо, она протягивала мне свою черную холодную ручку — и взглядывала на меня своими грустными, почти человеческими глазенками. Я брал ее руку — и она переставала пищать и метаться.</a:t>
            </a:r>
          </a:p>
          <a:p>
            <a:endParaRPr lang="ru-RU" dirty="0"/>
          </a:p>
        </p:txBody>
      </p:sp>
    </p:spTree>
    <p:extLst>
      <p:ext uri="{BB962C8B-B14F-4D97-AF65-F5344CB8AC3E}">
        <p14:creationId xmlns="" xmlns:p14="http://schemas.microsoft.com/office/powerpoint/2010/main" val="4824589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25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158044" y="117693"/>
            <a:ext cx="9064978" cy="5509200"/>
          </a:xfrm>
          <a:prstGeom prst="rect">
            <a:avLst/>
          </a:prstGeom>
        </p:spPr>
        <p:txBody>
          <a:bodyPr wrap="square">
            <a:spAutoFit/>
          </a:bodyPr>
          <a:lstStyle/>
          <a:p>
            <a:r>
              <a:rPr lang="ru-RU" sz="1600" dirty="0" smtClean="0"/>
              <a:t>Стоял </a:t>
            </a:r>
            <a:r>
              <a:rPr lang="ru-RU" sz="1600" dirty="0"/>
              <a:t>полный штиль. Море растянулось кругом неподвижной скатертью свинцового цвета. Оно казалось невеликим; густой туман лежал на нем, заволакивая самые концы мачт, и слепил и утомлял взор своей мягкой мглою. Солнце висело тускло-красным пятном в этой мгле; а перед вечером она вся загоралась и алела таинственно и странно.</a:t>
            </a:r>
          </a:p>
          <a:p>
            <a:r>
              <a:rPr lang="ru-RU" sz="1600" dirty="0"/>
              <a:t>Длинные прямые складки, подобные складкам тяжелых шелковых тканей, бежали одна за другой от носа парохода и, всё ширясь, морщась да ширясь, сглаживались наконец, колыхались, исчезали. Взбитая пена клубилась под однообразно топотавшими колесами; </a:t>
            </a:r>
            <a:r>
              <a:rPr lang="ru-RU" sz="1600" dirty="0" err="1"/>
              <a:t>молочно</a:t>
            </a:r>
            <a:r>
              <a:rPr lang="ru-RU" sz="1600" dirty="0"/>
              <a:t> белея и слабо шипя, разбивалась она на змеевидные струи — а там сливалась, исчезала тоже, поглощенная мглою.</a:t>
            </a:r>
          </a:p>
          <a:p>
            <a:r>
              <a:rPr lang="ru-RU" sz="1600" dirty="0"/>
              <a:t>Непрестанно и жалобно, не хуже писка обезьяны, звякал небольшой колокол у кормы.</a:t>
            </a:r>
          </a:p>
          <a:p>
            <a:r>
              <a:rPr lang="ru-RU" sz="1600" dirty="0"/>
              <a:t>Изредка всплывал тюлень — и, круто кувыркнувшись, уходил под едва возмущенную гладь.</a:t>
            </a:r>
          </a:p>
          <a:p>
            <a:r>
              <a:rPr lang="ru-RU" sz="1600" dirty="0"/>
              <a:t>А капитан, молчаливый человек с загорелым сумрачным лицом, курил короткую трубку и сердито плевал в застывшее море.</a:t>
            </a:r>
          </a:p>
          <a:p>
            <a:r>
              <a:rPr lang="ru-RU" sz="1600" dirty="0"/>
              <a:t>На все мои вопросы он отвечал отрывистым ворчанием; поневоле приходилось обращаться к моему единственному спутнику — обезьяне.</a:t>
            </a:r>
          </a:p>
          <a:p>
            <a:r>
              <a:rPr lang="ru-RU" sz="1600" dirty="0"/>
              <a:t>Я садился возле нее; она переставала пищать — и опять протягивала мне руку.</a:t>
            </a:r>
          </a:p>
          <a:p>
            <a:r>
              <a:rPr lang="ru-RU" sz="1600" dirty="0" smtClean="0"/>
              <a:t>Снотворной </a:t>
            </a:r>
            <a:r>
              <a:rPr lang="ru-RU" sz="1600" dirty="0"/>
              <a:t>сыростью обдавал нас обоих неподвижный туман; и погруженные в одинаковую, бессознательную думу, мы пребывали друг возле друга, словно родные.</a:t>
            </a:r>
          </a:p>
          <a:p>
            <a:r>
              <a:rPr lang="ru-RU" sz="1600" dirty="0"/>
              <a:t>Я улыбаюсь теперь… но тогда во мне было другое чувство.</a:t>
            </a:r>
          </a:p>
          <a:p>
            <a:r>
              <a:rPr lang="ru-RU" sz="1600" dirty="0"/>
              <a:t>Все мы дети одной матери — и мне было приятно, что бедный зверок так доверчиво утихал и прислонялся ко мне, словно к родному.</a:t>
            </a:r>
          </a:p>
          <a:p>
            <a:r>
              <a:rPr lang="ru-RU" sz="1600" dirty="0"/>
              <a:t>Ноябрь, 1879 г.</a:t>
            </a:r>
          </a:p>
        </p:txBody>
      </p:sp>
    </p:spTree>
    <p:extLst>
      <p:ext uri="{BB962C8B-B14F-4D97-AF65-F5344CB8AC3E}">
        <p14:creationId xmlns="" xmlns:p14="http://schemas.microsoft.com/office/powerpoint/2010/main" val="93198118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0" y="4156144"/>
            <a:ext cx="9144000" cy="1754326"/>
          </a:xfrm>
          <a:prstGeom prst="rect">
            <a:avLst/>
          </a:prstGeom>
        </p:spPr>
        <p:txBody>
          <a:bodyPr wrap="square">
            <a:spAutoFit/>
          </a:bodyPr>
          <a:lstStyle/>
          <a:p>
            <a:r>
              <a:rPr lang="ru-RU" dirty="0" smtClean="0"/>
              <a:t>В стихотворении 65 существительных (22,1%), 38 глаголов(12,9%) ,37 прилагательных(12,5% от общего количества слов ),19наречий (6,5%),6 деепричастий (2%).Всего:294 слова .</a:t>
            </a:r>
          </a:p>
          <a:p>
            <a:r>
              <a:rPr lang="ru-RU" dirty="0" smtClean="0"/>
              <a:t>В этом произведении перед нами предстает идиллический пейзаж .Тема текста : поездка героя из Гамбурга в Лондон .Идея :все мы дети одной матери, поэтому надо защищать и помогать братьям нашим меньшим. </a:t>
            </a:r>
          </a:p>
        </p:txBody>
      </p:sp>
      <p:graphicFrame>
        <p:nvGraphicFramePr>
          <p:cNvPr id="5" name="Диаграмма 4"/>
          <p:cNvGraphicFramePr/>
          <p:nvPr>
            <p:extLst>
              <p:ext uri="{D42A27DB-BD31-4B8C-83A1-F6EECF244321}">
                <p14:modId xmlns="" xmlns:p14="http://schemas.microsoft.com/office/powerpoint/2010/main" val="990862096"/>
              </p:ext>
            </p:extLst>
          </p:nvPr>
        </p:nvGraphicFramePr>
        <p:xfrm>
          <a:off x="1852551" y="0"/>
          <a:ext cx="6275240" cy="412210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 xmlns:p14="http://schemas.microsoft.com/office/powerpoint/2010/main" val="1077840921"/>
      </p:ext>
    </p:extLst>
  </p:cSld>
  <p:clrMapOvr>
    <a:masterClrMapping/>
  </p:clrMapOvr>
  <mc:AlternateContent xmlns:mc="http://schemas.openxmlformats.org/markup-compatibility/2006">
    <mc:Choice xmlns=""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0748" y="795549"/>
            <a:ext cx="8628619" cy="2862322"/>
          </a:xfrm>
          <a:prstGeom prst="rect">
            <a:avLst/>
          </a:prstGeom>
        </p:spPr>
        <p:txBody>
          <a:bodyPr wrap="square">
            <a:spAutoFit/>
          </a:bodyPr>
          <a:lstStyle/>
          <a:p>
            <a:r>
              <a:rPr lang="ru-RU" dirty="0" smtClean="0"/>
              <a:t>Текст- описание, так как в тексте </a:t>
            </a:r>
            <a:r>
              <a:rPr lang="ru-RU" dirty="0"/>
              <a:t>большое количество прилагательных, существительных и </a:t>
            </a:r>
            <a:r>
              <a:rPr lang="ru-RU" dirty="0" smtClean="0"/>
              <a:t>наречий. Большое </a:t>
            </a:r>
            <a:r>
              <a:rPr lang="ru-RU" dirty="0"/>
              <a:t>количество </a:t>
            </a:r>
            <a:r>
              <a:rPr lang="ru-RU" dirty="0" smtClean="0"/>
              <a:t>прилагательных, существительных </a:t>
            </a:r>
            <a:r>
              <a:rPr lang="ru-RU" dirty="0"/>
              <a:t>и наречий помогают точно и ярко передать картину пейзажа и его характер .Тут много сравнений различных природных явлений с </a:t>
            </a:r>
            <a:r>
              <a:rPr lang="ru-RU" dirty="0" smtClean="0"/>
              <a:t>более привычными и знакомыми нам вещами ,от этого такое большое количество существительных («Солнце висело тускло-красным пятном в этой мгле…»Далее волны сравниваются со складками шелка).Между тем, глаголы тоже участвуют в описании, в этом им помогают наречия и деепричастия : «…и, круто кувыркнувшись , уходил…»; « …однообразно топтавшими колесами, молочно блея…» и т.д.</a:t>
            </a:r>
            <a:endParaRPr lang="ru-RU"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564444" y="200378"/>
            <a:ext cx="8579556" cy="5262979"/>
          </a:xfrm>
          <a:prstGeom prst="rect">
            <a:avLst/>
          </a:prstGeom>
        </p:spPr>
        <p:txBody>
          <a:bodyPr wrap="square">
            <a:spAutoFit/>
          </a:bodyPr>
          <a:lstStyle/>
          <a:p>
            <a:r>
              <a:rPr lang="ru-RU" sz="1600" dirty="0" smtClean="0"/>
              <a:t>  </a:t>
            </a:r>
            <a:r>
              <a:rPr lang="ru-RU" sz="1600" b="1" dirty="0" smtClean="0"/>
              <a:t>Любовная </a:t>
            </a:r>
            <a:r>
              <a:rPr lang="ru-RU" sz="1600" b="1" dirty="0"/>
              <a:t>лирика </a:t>
            </a:r>
          </a:p>
          <a:p>
            <a:r>
              <a:rPr lang="ru-RU" sz="1600" dirty="0" smtClean="0"/>
              <a:t>Любовная </a:t>
            </a:r>
            <a:r>
              <a:rPr lang="ru-RU" sz="1600" dirty="0"/>
              <a:t>лирика — один из наиболее красивых жанров, который передает удивительный мир человеческих чувств и любовных переживаний. В любовной </a:t>
            </a:r>
            <a:r>
              <a:rPr lang="ru-RU" sz="1600" dirty="0" smtClean="0"/>
              <a:t>лирике </a:t>
            </a:r>
            <a:r>
              <a:rPr lang="ru-RU" sz="1600" dirty="0"/>
              <a:t>центральной темой произведения становится любовь во всех ее проявлениях: счастливая и несчастная, </a:t>
            </a:r>
            <a:r>
              <a:rPr lang="ru-RU" sz="1600" dirty="0" smtClean="0"/>
              <a:t> уже пережитая или </a:t>
            </a:r>
            <a:r>
              <a:rPr lang="ru-RU" sz="1600" dirty="0"/>
              <a:t>только зарождающаяся. </a:t>
            </a:r>
          </a:p>
          <a:p>
            <a:r>
              <a:rPr lang="ru-RU" sz="1600" dirty="0" smtClean="0"/>
              <a:t>Стихотворение «Любовь» Ивана Сергеевича, по моему мнению, написано очень красиво и содержит в себе глубокий смысл, несмотря на небольшой размер .Именно поэтому я взяла его для своего анализа .</a:t>
            </a:r>
            <a:endParaRPr lang="ru-RU" sz="1600" dirty="0"/>
          </a:p>
          <a:p>
            <a:r>
              <a:rPr lang="ru-RU" sz="1600" dirty="0"/>
              <a:t>А</a:t>
            </a:r>
            <a:r>
              <a:rPr lang="ru-RU" sz="1600" dirty="0" smtClean="0"/>
              <a:t>втор </a:t>
            </a:r>
            <a:r>
              <a:rPr lang="ru-RU" sz="1600" dirty="0"/>
              <a:t>Иван Сергеевич Тургенев (1818—1883)	</a:t>
            </a:r>
            <a:r>
              <a:rPr lang="ru-RU" sz="1600" dirty="0" smtClean="0"/>
              <a:t>Из </a:t>
            </a:r>
            <a:r>
              <a:rPr lang="ru-RU" sz="1600" dirty="0"/>
              <a:t>цикла «Стихотворения в прозе». Дата создания: Июнь, 1881 г., </a:t>
            </a:r>
            <a:r>
              <a:rPr lang="ru-RU" sz="1600" dirty="0" err="1"/>
              <a:t>опубл</a:t>
            </a:r>
            <a:r>
              <a:rPr lang="ru-RU" sz="1600" dirty="0"/>
              <a:t>.: </a:t>
            </a:r>
            <a:r>
              <a:rPr lang="ru-RU" sz="1600" dirty="0" smtClean="0"/>
              <a:t>1929. </a:t>
            </a:r>
            <a:r>
              <a:rPr lang="ru-RU" sz="1600" dirty="0"/>
              <a:t>Источник: Тургенев И. С. Произведения в 12 томах // Полное собрание сочинений и писем в 30 томах. </a:t>
            </a:r>
            <a:endParaRPr lang="ru-RU" sz="1600" dirty="0" smtClean="0"/>
          </a:p>
          <a:p>
            <a:endParaRPr lang="ru-RU" sz="1600" dirty="0" smtClean="0"/>
          </a:p>
          <a:p>
            <a:r>
              <a:rPr lang="ru-RU" sz="1600" dirty="0" smtClean="0"/>
              <a:t>Все </a:t>
            </a:r>
            <a:r>
              <a:rPr lang="ru-RU" sz="1600" dirty="0"/>
              <a:t>говорят: любовь — самое высокое, самое неземное чувство. Чужое я внедрилось в твое: ты расширен — и ты нарушен; ты только теперь </a:t>
            </a:r>
            <a:r>
              <a:rPr lang="ru-RU" sz="1600" dirty="0" smtClean="0"/>
              <a:t>зажил и </a:t>
            </a:r>
            <a:r>
              <a:rPr lang="ru-RU" sz="1600" dirty="0"/>
              <a:t>твое я умерщвлено. Но человека с плотью и кровью возмущает даже такая смерть… Воскресают одни бессмертные боги</a:t>
            </a:r>
            <a:r>
              <a:rPr lang="ru-RU" sz="1600" dirty="0" smtClean="0"/>
              <a:t>…</a:t>
            </a:r>
          </a:p>
          <a:p>
            <a:r>
              <a:rPr lang="ru-RU" sz="1600" dirty="0" smtClean="0"/>
              <a:t>В этом произведении Тургенев говорит о проблеме самопожертвования в настоящей любви, о умении смиряться и жертвовать своей гордостью ,  что противоречит нормальному состоянию обычного человека. Поэтому , преступить свою гордость очень </a:t>
            </a:r>
            <a:r>
              <a:rPr lang="ru-RU" sz="1600" dirty="0" err="1" smtClean="0"/>
              <a:t>сложно,поэтому</a:t>
            </a:r>
            <a:r>
              <a:rPr lang="ru-RU" sz="1600" dirty="0" smtClean="0"/>
              <a:t> любовь может помочь возвыситься лишь единицам, т.к. этап самопожертвования обязателен  .</a:t>
            </a:r>
            <a:endParaRPr lang="ru-RU" sz="1600" dirty="0"/>
          </a:p>
        </p:txBody>
      </p:sp>
    </p:spTree>
    <p:extLst>
      <p:ext uri="{BB962C8B-B14F-4D97-AF65-F5344CB8AC3E}">
        <p14:creationId xmlns="" xmlns:p14="http://schemas.microsoft.com/office/powerpoint/2010/main" val="28436396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296883" y="309898"/>
            <a:ext cx="8508450" cy="1477328"/>
          </a:xfrm>
          <a:prstGeom prst="rect">
            <a:avLst/>
          </a:prstGeom>
        </p:spPr>
        <p:txBody>
          <a:bodyPr wrap="square">
            <a:spAutoFit/>
          </a:bodyPr>
          <a:lstStyle/>
          <a:p>
            <a:r>
              <a:rPr lang="ru-RU" dirty="0" smtClean="0"/>
              <a:t>Всего слов в произведении : 35 .Из них 5 глаголов, 3 причастия, 4 прилагательных, 9 местоимений, 9 существительных.</a:t>
            </a:r>
          </a:p>
          <a:p>
            <a:r>
              <a:rPr lang="ru-RU" dirty="0" smtClean="0"/>
              <a:t>Из соотношения местоимений, существительных и глаголов мы можем сделать вывод, что в тексте много обобщений, олицетворений, текст почти не содержит действий, но при этом он довольно экспрессивен .</a:t>
            </a:r>
            <a:endParaRPr lang="ru-RU" dirty="0"/>
          </a:p>
        </p:txBody>
      </p:sp>
      <p:graphicFrame>
        <p:nvGraphicFramePr>
          <p:cNvPr id="5" name="Диаграмма 4"/>
          <p:cNvGraphicFramePr/>
          <p:nvPr>
            <p:extLst>
              <p:ext uri="{D42A27DB-BD31-4B8C-83A1-F6EECF244321}">
                <p14:modId xmlns="" xmlns:p14="http://schemas.microsoft.com/office/powerpoint/2010/main" val="1849105598"/>
              </p:ext>
            </p:extLst>
          </p:nvPr>
        </p:nvGraphicFramePr>
        <p:xfrm>
          <a:off x="3172178" y="1932306"/>
          <a:ext cx="5971822" cy="3970867"/>
        </p:xfrm>
        <a:graphic>
          <a:graphicData uri="http://schemas.openxmlformats.org/drawingml/2006/chart">
            <c:chart xmlns:c="http://schemas.openxmlformats.org/drawingml/2006/chart" xmlns:r="http://schemas.openxmlformats.org/officeDocument/2006/relationships" r:id="rId2"/>
          </a:graphicData>
        </a:graphic>
      </p:graphicFrame>
      <p:sp>
        <p:nvSpPr>
          <p:cNvPr id="6" name="Прямоугольник 5"/>
          <p:cNvSpPr/>
          <p:nvPr/>
        </p:nvSpPr>
        <p:spPr>
          <a:xfrm>
            <a:off x="451557" y="2887134"/>
            <a:ext cx="3296354" cy="1754326"/>
          </a:xfrm>
          <a:prstGeom prst="rect">
            <a:avLst/>
          </a:prstGeom>
        </p:spPr>
        <p:txBody>
          <a:bodyPr wrap="square">
            <a:spAutoFit/>
          </a:bodyPr>
          <a:lstStyle/>
          <a:p>
            <a:r>
              <a:rPr lang="ru-RU" dirty="0" smtClean="0"/>
              <a:t> Текст-рассуждение .</a:t>
            </a:r>
          </a:p>
          <a:p>
            <a:r>
              <a:rPr lang="ru-RU" dirty="0" smtClean="0"/>
              <a:t>Основная идея: Любовь – умение жертвовать </a:t>
            </a:r>
            <a:r>
              <a:rPr lang="en-US" dirty="0" smtClean="0"/>
              <a:t>/</a:t>
            </a:r>
            <a:r>
              <a:rPr lang="ru-RU" dirty="0" smtClean="0"/>
              <a:t>любить по-настоящему способен не каждый.</a:t>
            </a:r>
          </a:p>
          <a:p>
            <a:r>
              <a:rPr lang="ru-RU" dirty="0" smtClean="0"/>
              <a:t>Тема произведения :Любовь </a:t>
            </a:r>
            <a:endParaRPr lang="ru-RU" dirty="0"/>
          </a:p>
        </p:txBody>
      </p:sp>
    </p:spTree>
    <p:extLst>
      <p:ext uri="{BB962C8B-B14F-4D97-AF65-F5344CB8AC3E}">
        <p14:creationId xmlns="" xmlns:p14="http://schemas.microsoft.com/office/powerpoint/2010/main" val="1233021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heel(1)">
                                      <p:cBhvr>
                                        <p:cTn id="7" dur="2000"/>
                                        <p:tgtEl>
                                          <p:spTgt spid="6">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wheel(1)">
                                      <p:cBhvr>
                                        <p:cTn id="10" dur="2000"/>
                                        <p:tgtEl>
                                          <p:spTgt spid="6">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wheel(1)">
                                      <p:cBhvr>
                                        <p:cTn id="13" dur="2000"/>
                                        <p:tgtEl>
                                          <p:spTgt spid="6">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Прямоугольник 1"/>
          <p:cNvSpPr/>
          <p:nvPr/>
        </p:nvSpPr>
        <p:spPr>
          <a:xfrm>
            <a:off x="401053" y="433137"/>
            <a:ext cx="8630652" cy="3631763"/>
          </a:xfrm>
          <a:prstGeom prst="rect">
            <a:avLst/>
          </a:prstGeom>
        </p:spPr>
        <p:txBody>
          <a:bodyPr wrap="square">
            <a:spAutoFit/>
          </a:bodyPr>
          <a:lstStyle/>
          <a:p>
            <a:pPr lvl="0"/>
            <a:r>
              <a:rPr lang="ru-RU" sz="3200" dirty="0">
                <a:solidFill>
                  <a:prstClr val="black"/>
                </a:solidFill>
              </a:rPr>
              <a:t>Философская лирика</a:t>
            </a:r>
          </a:p>
          <a:p>
            <a:pPr lvl="0"/>
            <a:r>
              <a:rPr lang="ru-RU" dirty="0">
                <a:solidFill>
                  <a:prstClr val="black"/>
                </a:solidFill>
              </a:rPr>
              <a:t>Философская лирика – это стихотворения, в основу которых легли раздумья о смысле жизни или о вечных человеческих ценностях.</a:t>
            </a:r>
            <a:r>
              <a:rPr lang="ru-RU" sz="2000" dirty="0">
                <a:solidFill>
                  <a:prstClr val="black"/>
                </a:solidFill>
              </a:rPr>
              <a:t> На эту тему у Тургенева много разных </a:t>
            </a:r>
            <a:r>
              <a:rPr lang="ru-RU" sz="2000" dirty="0" smtClean="0">
                <a:solidFill>
                  <a:prstClr val="black"/>
                </a:solidFill>
              </a:rPr>
              <a:t>произведений («Простота», «Когда меня не будет», «Песочные часы», и т.д.), но </a:t>
            </a:r>
            <a:r>
              <a:rPr lang="ru-RU" sz="2000" dirty="0">
                <a:solidFill>
                  <a:prstClr val="black"/>
                </a:solidFill>
              </a:rPr>
              <a:t>мне больше всего приглянулось стихотворение </a:t>
            </a:r>
            <a:r>
              <a:rPr lang="ru-RU" sz="2000" dirty="0" smtClean="0">
                <a:solidFill>
                  <a:prstClr val="black"/>
                </a:solidFill>
              </a:rPr>
              <a:t>:«</a:t>
            </a:r>
            <a:r>
              <a:rPr lang="ru-RU" sz="2000" dirty="0">
                <a:solidFill>
                  <a:prstClr val="black"/>
                </a:solidFill>
              </a:rPr>
              <a:t>Истина и Правда». </a:t>
            </a:r>
          </a:p>
          <a:p>
            <a:pPr lvl="0"/>
            <a:r>
              <a:rPr lang="ru-RU" sz="2000" dirty="0">
                <a:solidFill>
                  <a:prstClr val="black"/>
                </a:solidFill>
              </a:rPr>
              <a:t>В стихотворении "Истина и Правда" Иван Сергеевич Тургенев обращается к философским понятиям истины и правды, справедливости. В своём произведении автор раздумывает о  бессмертии души и о значении истины</a:t>
            </a:r>
            <a:r>
              <a:rPr lang="ru-RU" sz="2000" dirty="0" smtClean="0">
                <a:solidFill>
                  <a:prstClr val="black"/>
                </a:solidFill>
              </a:rPr>
              <a:t>.</a:t>
            </a:r>
          </a:p>
          <a:p>
            <a:pPr lvl="0"/>
            <a:endParaRPr lang="ru-RU" sz="2000" dirty="0">
              <a:solidFill>
                <a:prstClr val="black"/>
              </a:solidFill>
            </a:endParaRPr>
          </a:p>
        </p:txBody>
      </p:sp>
    </p:spTree>
    <p:extLst>
      <p:ext uri="{BB962C8B-B14F-4D97-AF65-F5344CB8AC3E}">
        <p14:creationId xmlns="" xmlns:p14="http://schemas.microsoft.com/office/powerpoint/2010/main" val="406501217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3" name="Прямоугольник 2"/>
          <p:cNvSpPr/>
          <p:nvPr/>
        </p:nvSpPr>
        <p:spPr>
          <a:xfrm>
            <a:off x="336884" y="397401"/>
            <a:ext cx="8630653" cy="6186309"/>
          </a:xfrm>
          <a:prstGeom prst="rect">
            <a:avLst/>
          </a:prstGeom>
        </p:spPr>
        <p:txBody>
          <a:bodyPr wrap="square">
            <a:spAutoFit/>
          </a:bodyPr>
          <a:lstStyle/>
          <a:p>
            <a:r>
              <a:rPr lang="en-US" sz="1600" dirty="0" smtClean="0">
                <a:solidFill>
                  <a:prstClr val="black"/>
                </a:solidFill>
              </a:rPr>
              <a:t>C</a:t>
            </a:r>
            <a:r>
              <a:rPr lang="ru-RU" sz="1600" dirty="0" err="1" smtClean="0">
                <a:solidFill>
                  <a:prstClr val="black"/>
                </a:solidFill>
              </a:rPr>
              <a:t>тихотворение</a:t>
            </a:r>
            <a:r>
              <a:rPr lang="ru-RU" sz="1600" dirty="0" smtClean="0">
                <a:solidFill>
                  <a:prstClr val="black"/>
                </a:solidFill>
              </a:rPr>
              <a:t> </a:t>
            </a:r>
            <a:r>
              <a:rPr lang="en-US" sz="1600" dirty="0" smtClean="0">
                <a:solidFill>
                  <a:prstClr val="black"/>
                </a:solidFill>
              </a:rPr>
              <a:t> </a:t>
            </a:r>
            <a:r>
              <a:rPr lang="ru-RU" sz="1600" dirty="0" smtClean="0">
                <a:solidFill>
                  <a:prstClr val="black"/>
                </a:solidFill>
              </a:rPr>
              <a:t>«</a:t>
            </a:r>
            <a:r>
              <a:rPr lang="ru-RU" sz="1600" dirty="0">
                <a:solidFill>
                  <a:prstClr val="black"/>
                </a:solidFill>
              </a:rPr>
              <a:t>Истина и Правда</a:t>
            </a:r>
            <a:r>
              <a:rPr lang="ru-RU" sz="1600" dirty="0" smtClean="0">
                <a:solidFill>
                  <a:prstClr val="black"/>
                </a:solidFill>
              </a:rPr>
              <a:t>»</a:t>
            </a:r>
            <a:r>
              <a:rPr lang="en-US" sz="1600" dirty="0" smtClean="0">
                <a:solidFill>
                  <a:prstClr val="black"/>
                </a:solidFill>
              </a:rPr>
              <a:t> .</a:t>
            </a:r>
            <a:r>
              <a:rPr lang="ru-RU" sz="1600" dirty="0" smtClean="0">
                <a:solidFill>
                  <a:prstClr val="black"/>
                </a:solidFill>
              </a:rPr>
              <a:t>Из </a:t>
            </a:r>
            <a:r>
              <a:rPr lang="ru-RU" sz="1600" dirty="0">
                <a:solidFill>
                  <a:prstClr val="black"/>
                </a:solidFill>
              </a:rPr>
              <a:t>цикла «Стихотворения в прозе». Дата создания: Июнь, 1882 г., </a:t>
            </a:r>
            <a:r>
              <a:rPr lang="ru-RU" sz="1600" dirty="0" err="1">
                <a:solidFill>
                  <a:prstClr val="black"/>
                </a:solidFill>
              </a:rPr>
              <a:t>опубл</a:t>
            </a:r>
            <a:r>
              <a:rPr lang="ru-RU" sz="1600" dirty="0">
                <a:solidFill>
                  <a:prstClr val="black"/>
                </a:solidFill>
              </a:rPr>
              <a:t>.: 1929. Источник: Тургенев И. С. Произведения в 12 </a:t>
            </a:r>
            <a:r>
              <a:rPr lang="ru-RU" sz="1600" dirty="0" smtClean="0">
                <a:solidFill>
                  <a:prstClr val="black"/>
                </a:solidFill>
              </a:rPr>
              <a:t>томах</a:t>
            </a:r>
            <a:endParaRPr lang="en-US" sz="1600" dirty="0" smtClean="0">
              <a:solidFill>
                <a:prstClr val="black"/>
              </a:solidFill>
            </a:endParaRPr>
          </a:p>
          <a:p>
            <a:r>
              <a:rPr lang="ru-RU" dirty="0" smtClean="0">
                <a:solidFill>
                  <a:prstClr val="black"/>
                </a:solidFill>
              </a:rPr>
              <a:t>— </a:t>
            </a:r>
            <a:r>
              <a:rPr lang="ru-RU" dirty="0">
                <a:solidFill>
                  <a:prstClr val="black"/>
                </a:solidFill>
              </a:rPr>
              <a:t>Почему вы так дорожите бессмертием души? — спросил я.</a:t>
            </a:r>
          </a:p>
          <a:p>
            <a:r>
              <a:rPr lang="ru-RU" dirty="0">
                <a:solidFill>
                  <a:prstClr val="black"/>
                </a:solidFill>
              </a:rPr>
              <a:t>— Почему? Потому что я буду тогда обладать Истиной вечной, несомненной… А в этом, по моему понятию, и состоит высочайшее блаженство!</a:t>
            </a:r>
          </a:p>
          <a:p>
            <a:r>
              <a:rPr lang="ru-RU" dirty="0">
                <a:solidFill>
                  <a:prstClr val="black"/>
                </a:solidFill>
              </a:rPr>
              <a:t>— В обладании Истиной?</a:t>
            </a:r>
          </a:p>
          <a:p>
            <a:r>
              <a:rPr lang="ru-RU" dirty="0">
                <a:solidFill>
                  <a:prstClr val="black"/>
                </a:solidFill>
              </a:rPr>
              <a:t>— Конечно.</a:t>
            </a:r>
          </a:p>
          <a:p>
            <a:r>
              <a:rPr lang="ru-RU" dirty="0">
                <a:solidFill>
                  <a:prstClr val="black"/>
                </a:solidFill>
              </a:rPr>
              <a:t>— Позвольте; в состоянье ли вы представить себе следующую сцену? Собралось несколько молодых людей, толкуют между собою… И вдруг вбегает один их товарищ: глаза его блестят необычайным блеском, он задыхается от восторга, едва может говорить. «Что такое? Что такое?» — «Друзья мои, послушайте, что я узнал, какую истину! Угол падения равен углу отражения! Или вот еще: между двумя точками самый краткий путь — прямая линия!» — «Неужели! о, какое блаженство!» — кричат все молодые люди, с умилением бросаются друг другу в объятия! Вы не в состоянии себе представить подобную сцену? Вы смеетесь… В том-то и дело: Истина не может доставить блаженства… Вот Правда может. Это человеческое, наше земное дело… Правда и Справедливость! За Правду и умереть согласен. На знании Истины вся жизнь построена; но как это «обладать ею»? Да ещё находить в этом блаженство?</a:t>
            </a:r>
          </a:p>
          <a:p>
            <a:r>
              <a:rPr lang="ru-RU" sz="2000" dirty="0">
                <a:solidFill>
                  <a:prstClr val="black"/>
                </a:solidFill>
              </a:rPr>
              <a:t>Июнь, 1882 г.</a:t>
            </a:r>
          </a:p>
          <a:p>
            <a:endParaRPr lang="ru-RU" sz="2000" dirty="0" smtClean="0">
              <a:solidFill>
                <a:prstClr val="black"/>
              </a:solidFill>
            </a:endParaRPr>
          </a:p>
          <a:p>
            <a:endParaRPr lang="ru-RU" dirty="0"/>
          </a:p>
        </p:txBody>
      </p:sp>
    </p:spTree>
    <p:extLst>
      <p:ext uri="{BB962C8B-B14F-4D97-AF65-F5344CB8AC3E}">
        <p14:creationId xmlns="" xmlns:p14="http://schemas.microsoft.com/office/powerpoint/2010/main" val="212558587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100000">
              <a:schemeClr val="accent5">
                <a:lumMod val="60000"/>
                <a:lumOff val="40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graphicFrame>
        <p:nvGraphicFramePr>
          <p:cNvPr id="6" name="Диаграмма 5"/>
          <p:cNvGraphicFramePr/>
          <p:nvPr>
            <p:extLst>
              <p:ext uri="{D42A27DB-BD31-4B8C-83A1-F6EECF244321}">
                <p14:modId xmlns="" xmlns:p14="http://schemas.microsoft.com/office/powerpoint/2010/main" val="775746093"/>
              </p:ext>
            </p:extLst>
          </p:nvPr>
        </p:nvGraphicFramePr>
        <p:xfrm>
          <a:off x="3296356" y="1365956"/>
          <a:ext cx="5531555" cy="4746087"/>
        </p:xfrm>
        <a:graphic>
          <a:graphicData uri="http://schemas.openxmlformats.org/drawingml/2006/chart">
            <c:chart xmlns:c="http://schemas.openxmlformats.org/drawingml/2006/chart" xmlns:r="http://schemas.openxmlformats.org/officeDocument/2006/relationships" r:id="rId2"/>
          </a:graphicData>
        </a:graphic>
      </p:graphicFrame>
      <p:sp>
        <p:nvSpPr>
          <p:cNvPr id="7" name="Прямоугольник 6"/>
          <p:cNvSpPr/>
          <p:nvPr/>
        </p:nvSpPr>
        <p:spPr>
          <a:xfrm>
            <a:off x="0" y="149346"/>
            <a:ext cx="3461552" cy="6186309"/>
          </a:xfrm>
          <a:prstGeom prst="rect">
            <a:avLst/>
          </a:prstGeom>
        </p:spPr>
        <p:txBody>
          <a:bodyPr wrap="square">
            <a:spAutoFit/>
          </a:bodyPr>
          <a:lstStyle/>
          <a:p>
            <a:r>
              <a:rPr lang="ru-RU" dirty="0"/>
              <a:t>В этом произведении 28 глаголов, 6 наречий, 48 существительных и 13 прилагательных. Также в стихотворении в незначительном количестве присутствуют союзы, но они не несут особой смысловой нагрузки, поэтому я решила их не считать. Всего слов:113</a:t>
            </a:r>
            <a:r>
              <a:rPr lang="ru-RU" dirty="0" smtClean="0"/>
              <a:t>.</a:t>
            </a:r>
          </a:p>
          <a:p>
            <a:r>
              <a:rPr lang="ru-RU" dirty="0" smtClean="0"/>
              <a:t>Преимущественное количество глаголов и существительных говорит о экспрессивности и  простоте текста. Небольшое количество прилагательных говорит лишь о том, что в тексте очень мало описания , больше рассуждения. И действительно, большая часть текста – рассуждение.</a:t>
            </a:r>
            <a:endParaRPr lang="ru-RU" dirty="0"/>
          </a:p>
          <a:p>
            <a:endParaRPr lang="ru-RU" dirty="0"/>
          </a:p>
        </p:txBody>
      </p:sp>
    </p:spTree>
    <p:extLst>
      <p:ext uri="{BB962C8B-B14F-4D97-AF65-F5344CB8AC3E}">
        <p14:creationId xmlns="" xmlns:p14="http://schemas.microsoft.com/office/powerpoint/2010/main" val="4158407729"/>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Галерея</Template>
  <TotalTime>351</TotalTime>
  <Words>1157</Words>
  <Application>Microsoft Office PowerPoint</Application>
  <PresentationFormat>Экран (4:3)</PresentationFormat>
  <Paragraphs>62</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Gallery</vt:lpstr>
      <vt:lpstr>Слайд 1</vt:lpstr>
      <vt:lpstr>Вступление  </vt:lpstr>
      <vt:lpstr>Слайд 3</vt:lpstr>
      <vt:lpstr>Слайд 4</vt:lpstr>
      <vt:lpstr>Слайд 5</vt:lpstr>
      <vt:lpstr>Слайд 6</vt:lpstr>
      <vt:lpstr>Слайд 7</vt:lpstr>
      <vt:lpstr>Слайд 8</vt:lpstr>
      <vt:lpstr>Слайд 9</vt:lpstr>
      <vt:lpstr>Слайд 10</vt:lpstr>
      <vt:lpstr>Слайд 11</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Windows User</dc:creator>
  <cp:lastModifiedBy>User</cp:lastModifiedBy>
  <cp:revision>51</cp:revision>
  <dcterms:created xsi:type="dcterms:W3CDTF">2018-12-19T17:20:03Z</dcterms:created>
  <dcterms:modified xsi:type="dcterms:W3CDTF">2019-01-09T12:23:51Z</dcterms:modified>
</cp:coreProperties>
</file>